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9" r:id="rId4"/>
    <p:sldId id="271" r:id="rId5"/>
    <p:sldId id="283" r:id="rId6"/>
    <p:sldId id="284" r:id="rId7"/>
    <p:sldId id="285" r:id="rId8"/>
    <p:sldId id="286" r:id="rId9"/>
    <p:sldId id="287" r:id="rId10"/>
    <p:sldId id="263" r:id="rId11"/>
    <p:sldId id="262" r:id="rId12"/>
    <p:sldId id="261" r:id="rId13"/>
    <p:sldId id="265" r:id="rId14"/>
    <p:sldId id="272" r:id="rId15"/>
    <p:sldId id="280" r:id="rId16"/>
    <p:sldId id="256" r:id="rId17"/>
    <p:sldId id="258" r:id="rId18"/>
    <p:sldId id="264" r:id="rId19"/>
    <p:sldId id="267" r:id="rId20"/>
    <p:sldId id="281" r:id="rId21"/>
    <p:sldId id="268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Presciutti" initials="M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0" autoAdjust="0"/>
  </p:normalViewPr>
  <p:slideViewPr>
    <p:cSldViewPr snapToGrid="0">
      <p:cViewPr>
        <p:scale>
          <a:sx n="70" d="100"/>
          <a:sy n="70" d="100"/>
        </p:scale>
        <p:origin x="-42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6582-1E06-4D01-B0B9-7DE14672BB2E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E49BD-E7CF-4623-AE48-E80D6EA5852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13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07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71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8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105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09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117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81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0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53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345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7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998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77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200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8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33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41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199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666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124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16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5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59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5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71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01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01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14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988D4B-27E0-4859-9BD4-37C7BAE885EC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16E956-59DA-41FF-9850-E54B68EAFD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7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UCSFANO\homes\GRAFICA\Pubblicazioni\Camminando insieme- Lettera pastorale 2017\clouds-18350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4" r="9107"/>
          <a:stretch/>
        </p:blipFill>
        <p:spPr bwMode="auto">
          <a:xfrm>
            <a:off x="2686929" y="-15980"/>
            <a:ext cx="9781736" cy="69268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079432" y="80963"/>
            <a:ext cx="9144000" cy="6858000"/>
          </a:xfrm>
          <a:prstGeom prst="rect">
            <a:avLst/>
          </a:prstGeom>
          <a:gradFill>
            <a:gsLst>
              <a:gs pos="0">
                <a:srgbClr val="FFE389"/>
              </a:gs>
              <a:gs pos="63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038422" cy="6983078"/>
          </a:xfrm>
          <a:blipFill>
            <a:blip r:embed="rId3" cstate="print"/>
            <a:tile tx="0" ty="0" sx="100000" sy="100000" flip="none" algn="tl"/>
          </a:blipFill>
          <a:effectLst>
            <a:glow rad="63500">
              <a:srgbClr val="002060">
                <a:alpha val="40000"/>
              </a:srgbClr>
            </a:glow>
          </a:effectLst>
          <a:scene3d>
            <a:camera prst="orthographicFront"/>
            <a:lightRig rig="threePt" dir="t"/>
          </a:scene3d>
          <a:sp3d extrusionH="76200">
            <a:bevelB/>
            <a:extrusionClr>
              <a:srgbClr val="000066"/>
            </a:extrusionClr>
          </a:sp3d>
        </p:spPr>
        <p:txBody>
          <a:bodyPr>
            <a:normAutofit/>
          </a:bodyPr>
          <a:lstStyle/>
          <a:p>
            <a:endParaRPr lang="it-IT" sz="4000" b="1" i="1" baseline="30000" dirty="0" smtClean="0">
              <a:latin typeface="Philosopher" panose="02000503000000020004" pitchFamily="2" charset="0"/>
            </a:endParaRPr>
          </a:p>
          <a:p>
            <a:endParaRPr lang="it-IT" sz="4000" b="1" i="1" baseline="30000" dirty="0">
              <a:latin typeface="Philosopher" panose="02000503000000020004" pitchFamily="2" charset="0"/>
            </a:endParaRPr>
          </a:p>
          <a:p>
            <a:r>
              <a:rPr lang="it-IT" sz="5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Camminando insieme… </a:t>
            </a:r>
          </a:p>
          <a:p>
            <a:endParaRPr lang="it-IT" sz="5400" b="1" i="1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5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verso 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5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rinnovamento</a:t>
            </a:r>
            <a:endParaRPr lang="it-IT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5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54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Consiglio Pastorale Diocesano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5400" b="1" i="1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5400" b="1" i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ma non solo …</a:t>
            </a:r>
          </a:p>
        </p:txBody>
      </p:sp>
      <p:pic>
        <p:nvPicPr>
          <p:cNvPr id="1028" name="Picture 4" descr="\\UCSFANO\homes\GRAFICA\Pubblicazioni\Camminando insieme- Lettera pastorale 2017\pastora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957" y="879647"/>
            <a:ext cx="3384376" cy="605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0166" y="365125"/>
            <a:ext cx="6991643" cy="1325563"/>
          </a:xfrm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CHIESA E’ IL POPOLO DI DIO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1354" y="1825623"/>
            <a:ext cx="11619914" cy="4912801"/>
          </a:xfrm>
        </p:spPr>
        <p:txBody>
          <a:bodyPr>
            <a:norm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 nella storia reale</a:t>
            </a:r>
            <a:r>
              <a:rPr lang="it-IT" dirty="0"/>
              <a:t>.</a:t>
            </a:r>
            <a:endParaRPr lang="it-IT" dirty="0" smtClean="0"/>
          </a:p>
          <a:p>
            <a:pPr lvl="1"/>
            <a:r>
              <a:rPr lang="it-IT" dirty="0" smtClean="0"/>
              <a:t>Si struttura secondo i dinamismi della fraternità e lo fa dentro la storia degli uomini, ricevendo dalla storia degli uomini, senza per questo venir meno alla sua identità.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L’esser popolo evidenzia il carattere popolare</a:t>
            </a:r>
            <a:r>
              <a:rPr lang="it-IT" dirty="0"/>
              <a:t>.</a:t>
            </a:r>
            <a:r>
              <a:rPr lang="it-IT" dirty="0" smtClean="0"/>
              <a:t> </a:t>
            </a:r>
          </a:p>
          <a:p>
            <a:pPr lvl="1"/>
            <a:r>
              <a:rPr lang="it-IT" dirty="0" smtClean="0"/>
              <a:t>È una realtà sociale aperta a tutti, accessibile e vivibile da tutti coloro che vogliono seguire Cristo e incarnare il Vangelo e umanizzare il mondo.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C’è una precedenza del </a:t>
            </a: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sui singoli soggetti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dirty="0" smtClean="0"/>
              <a:t>Tutti </a:t>
            </a:r>
            <a:r>
              <a:rPr lang="it-IT" dirty="0"/>
              <a:t>i battezzati sono Chiesa, il ministero gerarchico è per la Chiesa e nella Chiesa,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popolo di Dio è tutto carismatico e tutto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ministeriale</a:t>
            </a:r>
            <a:r>
              <a:rPr lang="it-IT" dirty="0" smtClean="0"/>
              <a:t>. Non esistono differenze nella dignità di quanti appartengono al popolo 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chiesa deve agire come un soggetto collettivo.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6" y="167561"/>
            <a:ext cx="3518096" cy="17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9781" y="287067"/>
            <a:ext cx="10892882" cy="1325563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 QUESTA ECCLESIOLOGIA SI CAPISCE </a:t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L’IMPORTANZA DEL 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924050"/>
            <a:ext cx="12192000" cy="4933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CONSIGLIO 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PASTORALE 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DIOCESANO </a:t>
            </a:r>
          </a:p>
          <a:p>
            <a:pPr marL="0" indent="0" algn="ctr">
              <a:buNone/>
            </a:pPr>
            <a:endParaRPr lang="it-IT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it-IT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quindi di quello PARROCCHIALE</a:t>
            </a:r>
          </a:p>
          <a:p>
            <a:pPr marL="0" indent="0" algn="ctr">
              <a:buNone/>
            </a:pPr>
            <a:endParaRPr lang="it-IT" sz="4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it-IT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per raccordare i due di un</a:t>
            </a:r>
          </a:p>
          <a:p>
            <a:pPr marL="0" indent="0" algn="ctr">
              <a:buNone/>
            </a:pPr>
            <a:r>
              <a:rPr lang="it-IT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CONSIGLIO PASTORALE VICARIALE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06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233" y="365125"/>
            <a:ext cx="11282289" cy="1325563"/>
          </a:xfrm>
          <a:solidFill>
            <a:srgbClr val="FFFF00"/>
          </a:solidFill>
          <a:ln w="28575">
            <a:solidFill>
              <a:srgbClr val="000066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alt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dobbiamo crescere </a:t>
            </a:r>
            <a:br>
              <a:rPr lang="it-IT" alt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 </a:t>
            </a:r>
            <a:r>
              <a:rPr lang="it-IT" alt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comunione</a:t>
            </a: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corresponsabilità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489" y="1825624"/>
            <a:ext cx="11437033" cy="4926867"/>
          </a:xfrm>
        </p:spPr>
        <p:txBody>
          <a:bodyPr>
            <a:normAutofit lnSpcReduction="10000"/>
          </a:bodyPr>
          <a:lstStyle/>
          <a:p>
            <a:r>
              <a:rPr lang="it-IT" sz="3200" dirty="0" smtClean="0"/>
              <a:t>La </a:t>
            </a:r>
            <a:r>
              <a:rPr lang="it-IT" sz="3200" dirty="0"/>
              <a:t>“</a:t>
            </a:r>
            <a:r>
              <a:rPr lang="it-IT" sz="3200" b="1" dirty="0"/>
              <a:t>disillusione</a:t>
            </a:r>
            <a:r>
              <a:rPr lang="it-IT" sz="3200" dirty="0"/>
              <a:t>” che spesso oggi si registra circa la natura e il funzionamento </a:t>
            </a:r>
            <a:r>
              <a:rPr lang="it-IT" sz="3200" dirty="0" smtClean="0"/>
              <a:t>di questi </a:t>
            </a:r>
            <a:r>
              <a:rPr lang="it-IT" sz="3200" dirty="0"/>
              <a:t>organismi è sicuramente collegata alla </a:t>
            </a:r>
            <a:r>
              <a:rPr lang="it-IT" sz="3200" b="1" dirty="0"/>
              <a:t>difficoltà di tradurre in pratica </a:t>
            </a:r>
            <a:r>
              <a:rPr lang="it-IT" sz="3200" b="1" dirty="0" smtClean="0"/>
              <a:t>l’ecclesiologia </a:t>
            </a:r>
            <a:r>
              <a:rPr lang="it-IT" sz="3200" b="1" dirty="0"/>
              <a:t>del popolo di Dio </a:t>
            </a:r>
            <a:r>
              <a:rPr lang="it-IT" sz="3200" b="1" i="1" dirty="0"/>
              <a:t>tutto intero </a:t>
            </a:r>
            <a:r>
              <a:rPr lang="it-IT" sz="3200" b="1" dirty="0"/>
              <a:t>come ‘soggetto’ della </a:t>
            </a:r>
            <a:r>
              <a:rPr lang="it-IT" sz="3200" b="1" dirty="0" smtClean="0"/>
              <a:t>missione</a:t>
            </a:r>
            <a:r>
              <a:rPr lang="it-IT" sz="3200" dirty="0" smtClean="0"/>
              <a:t>, l’ecclesiologia di </a:t>
            </a:r>
            <a:r>
              <a:rPr lang="it-IT" sz="3200" dirty="0"/>
              <a:t>comunione missionaria, con </a:t>
            </a:r>
            <a:r>
              <a:rPr lang="it-IT" sz="3200" dirty="0" smtClean="0"/>
              <a:t>una </a:t>
            </a:r>
            <a:r>
              <a:rPr lang="it-IT" sz="3200" b="1" dirty="0" smtClean="0"/>
              <a:t>prassi strutturata del </a:t>
            </a:r>
            <a:r>
              <a:rPr lang="it-IT" sz="3200" b="1" dirty="0"/>
              <a:t>discernimento comunitario e </a:t>
            </a:r>
            <a:r>
              <a:rPr lang="it-IT" sz="3200" b="1" dirty="0" smtClean="0"/>
              <a:t>della “corresponsabilità”.</a:t>
            </a:r>
          </a:p>
          <a:p>
            <a:r>
              <a:rPr lang="it-IT" sz="3200" b="1" dirty="0" smtClean="0"/>
              <a:t>I battezzati sono “corresponsabili</a:t>
            </a:r>
            <a:r>
              <a:rPr lang="it-IT" sz="3200" b="1" dirty="0"/>
              <a:t>” </a:t>
            </a:r>
            <a:r>
              <a:rPr lang="it-IT" sz="3200" b="1" dirty="0" smtClean="0"/>
              <a:t>se vengono coinvolti </a:t>
            </a:r>
            <a:r>
              <a:rPr lang="it-IT" sz="3200" b="1" dirty="0"/>
              <a:t>non solo nella </a:t>
            </a:r>
            <a:r>
              <a:rPr lang="it-IT" sz="3200" b="1" dirty="0" smtClean="0"/>
              <a:t>fase esecutiva</a:t>
            </a:r>
            <a:r>
              <a:rPr lang="it-IT" sz="3200" b="1" dirty="0"/>
              <a:t>, ma anche nella fase di lettura delle situazione e individuazione delle </a:t>
            </a:r>
            <a:r>
              <a:rPr lang="it-IT" sz="3200" b="1" dirty="0" smtClean="0"/>
              <a:t>linee pastorali</a:t>
            </a:r>
            <a:r>
              <a:rPr lang="it-IT" sz="3200" b="1" dirty="0"/>
              <a:t>.</a:t>
            </a:r>
            <a:r>
              <a:rPr lang="it-IT" sz="3200" dirty="0"/>
              <a:t> </a:t>
            </a:r>
            <a:r>
              <a:rPr lang="it-IT" sz="3200" dirty="0" smtClean="0"/>
              <a:t>Per questo gli organismi </a:t>
            </a:r>
            <a:r>
              <a:rPr lang="it-IT" sz="3200" dirty="0"/>
              <a:t>di </a:t>
            </a:r>
            <a:r>
              <a:rPr lang="it-IT" sz="3200" dirty="0" smtClean="0"/>
              <a:t>comunione e partecipazione devono diventare luoghi </a:t>
            </a:r>
            <a:r>
              <a:rPr lang="it-IT" sz="3200" dirty="0"/>
              <a:t>non di sola programmazione ma anche di vero </a:t>
            </a:r>
            <a:r>
              <a:rPr lang="it-IT" sz="3200" dirty="0" smtClean="0"/>
              <a:t>e proprio </a:t>
            </a:r>
            <a:r>
              <a:rPr lang="it-IT" sz="3200" dirty="0"/>
              <a:t>“discernimento”.</a:t>
            </a:r>
          </a:p>
        </p:txBody>
      </p:sp>
    </p:spTree>
    <p:extLst>
      <p:ext uri="{BB962C8B-B14F-4D97-AF65-F5344CB8AC3E}">
        <p14:creationId xmlns:p14="http://schemas.microsoft.com/office/powerpoint/2010/main" val="10400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055"/>
          </a:xfr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CONSIGLIO PASTORALE DIOCESANO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9141" y="1650380"/>
            <a:ext cx="11162371" cy="5006897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In questi anni ne abbiamo sperimentato i limiti e le difficoltà ma ci siamo anche convinti che è </a:t>
            </a:r>
          </a:p>
          <a:p>
            <a:pPr marL="457200" lvl="1" indent="0">
              <a:buNone/>
            </a:pPr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</a:t>
            </a:r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necessario, 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assolutamente </a:t>
            </a:r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vitale se vogliamo essere la chiesa del Vaticano II, la chiesa che sogna papa 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rancesco.</a:t>
            </a:r>
          </a:p>
          <a:p>
            <a:r>
              <a:rPr lang="it-IT" b="1" dirty="0" smtClean="0"/>
              <a:t>Si tratta di renderlo agile, vero, bello, funzionale, vivo … </a:t>
            </a:r>
          </a:p>
          <a:p>
            <a:pPr marL="457200" lvl="1" indent="0">
              <a:buNone/>
            </a:pPr>
            <a:r>
              <a:rPr lang="it-IT" sz="2600" dirty="0" smtClean="0"/>
              <a:t>con una partecipazione che esprima la ricchezza dei tanti carismi e ministeri, della vita reale del popolo di Dio dentro il quale e a servizio del quale si spende il Vescovo Armando con il suo presbiterio e i diaconi.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può essere solo formale … </a:t>
            </a:r>
          </a:p>
          <a:p>
            <a:pPr marL="457200" lvl="1" indent="0">
              <a:buNone/>
            </a:pPr>
            <a:r>
              <a:rPr lang="it-IT" sz="2600" dirty="0" smtClean="0"/>
              <a:t>Scopo </a:t>
            </a:r>
            <a:r>
              <a:rPr lang="it-IT" sz="2600" dirty="0"/>
              <a:t>del Consiglio è studiare, valutare e proporre </a:t>
            </a:r>
            <a:r>
              <a:rPr lang="it-IT" sz="2600" dirty="0" smtClean="0"/>
              <a:t>conclusioni operative </a:t>
            </a:r>
            <a:r>
              <a:rPr lang="it-IT" sz="2600" dirty="0"/>
              <a:t>su tutto ciò </a:t>
            </a:r>
            <a:r>
              <a:rPr lang="it-IT" sz="2600" dirty="0" smtClean="0"/>
              <a:t>che riguarda </a:t>
            </a:r>
            <a:r>
              <a:rPr lang="it-IT" sz="2600" dirty="0"/>
              <a:t>le attività pastorali della Diocesi, </a:t>
            </a:r>
            <a:r>
              <a:rPr lang="it-IT" sz="2600" dirty="0" smtClean="0"/>
              <a:t>la sua missione a vantaggio dell’intera società, con la guida e l’accompagnamento paterno del Vescovo </a:t>
            </a:r>
            <a:r>
              <a:rPr lang="it-IT" dirty="0" smtClean="0"/>
              <a:t>(</a:t>
            </a:r>
            <a:r>
              <a:rPr lang="it-IT" dirty="0"/>
              <a:t>principio visibile e fondamento di unità nella Chiesa </a:t>
            </a:r>
            <a:r>
              <a:rPr lang="it-IT" dirty="0" smtClean="0"/>
              <a:t>particolare</a:t>
            </a:r>
            <a:r>
              <a:rPr lang="it-IT" i="1" dirty="0"/>
              <a:t> </a:t>
            </a:r>
            <a:r>
              <a:rPr lang="it-IT" i="1" dirty="0" smtClean="0"/>
              <a:t>- cfr</a:t>
            </a:r>
            <a:r>
              <a:rPr lang="it-IT" i="1" dirty="0"/>
              <a:t>. LG </a:t>
            </a:r>
            <a:r>
              <a:rPr lang="it-IT" i="1" dirty="0" smtClean="0"/>
              <a:t>23</a:t>
            </a:r>
            <a:r>
              <a:rPr lang="it-IT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285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attenzioni fondamentali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90655" y="3166945"/>
            <a:ext cx="5319132" cy="1137425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3600" dirty="0" smtClean="0"/>
              <a:t>Alle comunità parrocchiali, autentiche figure di chiesa…</a:t>
            </a:r>
          </a:p>
          <a:p>
            <a:pPr marL="0" indent="0">
              <a:buNone/>
            </a:pPr>
            <a:endParaRPr lang="it-IT" sz="36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478859" y="3178096"/>
            <a:ext cx="4874941" cy="1126274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3200" dirty="0" smtClean="0"/>
              <a:t>Al coordinamento zonale per non chiudersi mai …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1051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3" y="1976962"/>
            <a:ext cx="2600850" cy="2600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92460" y="184262"/>
            <a:ext cx="9523140" cy="1002576"/>
          </a:xfrm>
        </p:spPr>
        <p:txBody>
          <a:bodyPr>
            <a:normAutofit fontScale="90000"/>
          </a:bodyPr>
          <a:lstStyle/>
          <a:p>
            <a:r>
              <a:rPr lang="it-IT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parrocchia</a:t>
            </a:r>
            <a:endParaRPr lang="it-IT" sz="6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06043" y="4810980"/>
            <a:ext cx="3319975" cy="6855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’ la forma storica privilegiata della localizzazione della Chiesa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particolare.   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7400657" y="2691684"/>
            <a:ext cx="3396004" cy="1493949"/>
          </a:xfrm>
          <a:prstGeom prst="rightArrow">
            <a:avLst/>
          </a:prstGeom>
          <a:solidFill>
            <a:schemeClr val="accent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DIOCESI</a:t>
            </a:r>
            <a:endParaRPr lang="it-IT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reccia a destra 6"/>
          <p:cNvSpPr/>
          <p:nvPr/>
        </p:nvSpPr>
        <p:spPr>
          <a:xfrm rot="10800000">
            <a:off x="1403796" y="2691684"/>
            <a:ext cx="3396007" cy="1493947"/>
          </a:xfrm>
          <a:prstGeom prst="rightArrow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1983347" y="3107027"/>
            <a:ext cx="2715262" cy="66326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TERRITORIO</a:t>
            </a:r>
            <a:endParaRPr lang="it-IT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310869" y="1812185"/>
            <a:ext cx="256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«presenza ecclesiale nel territorio»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174523" y="1584783"/>
            <a:ext cx="2715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«il nucleo fondamentale nella vita quotidiana della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diocesi»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2525" y="4662048"/>
            <a:ext cx="31166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Rende presente nel territorio la comunità dei credenti animata da Gesù, radicata nella Parola e plasmata dalla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Eucarestia.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063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altLang="it-IT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Consiglio Pastorale Parrocchiale</a:t>
            </a:r>
            <a:endParaRPr lang="it-IT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016190" cy="2367234"/>
          </a:xfrm>
        </p:spPr>
        <p:txBody>
          <a:bodyPr/>
          <a:lstStyle/>
          <a:p>
            <a:r>
              <a:rPr lang="it-IT" alt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</a:t>
            </a:r>
            <a:r>
              <a:rPr lang="it-IT" alt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600" dirty="0"/>
              <a:t>l’immagine della fraternità e della comunione dell’intera comunità parrocchiale</a:t>
            </a:r>
          </a:p>
          <a:p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9244" cy="2367234"/>
          </a:xfrm>
        </p:spPr>
        <p:txBody>
          <a:bodyPr>
            <a:normAutofit/>
          </a:bodyPr>
          <a:lstStyle/>
          <a:p>
            <a:r>
              <a:rPr lang="it-IT" altLang="it-IT" sz="3600" dirty="0"/>
              <a:t>Costituisce lo strumento della comune </a:t>
            </a:r>
            <a:r>
              <a:rPr lang="it-IT" alt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decisione</a:t>
            </a:r>
            <a:r>
              <a:rPr lang="it-IT" alt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600" dirty="0"/>
              <a:t>pastorale</a:t>
            </a:r>
          </a:p>
          <a:p>
            <a:endParaRPr lang="it-IT" alt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81515" y="4873084"/>
            <a:ext cx="10301867" cy="136652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ctr">
              <a:lnSpc>
                <a:spcPct val="90000"/>
              </a:lnSpc>
              <a:buFontTx/>
              <a:buNone/>
            </a:pPr>
            <a:r>
              <a:rPr lang="it-IT" alt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esaurisce la soggettività della parrocchia 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it-IT" alt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ne è l’autentica espressione comunitaria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06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– QUALCUNO - TUTTI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altLang="it-IT" dirty="0" smtClean="0"/>
              <a:t>Proprio perché </a:t>
            </a:r>
            <a:r>
              <a:rPr lang="it-IT" altLang="it-IT" b="1" dirty="0" smtClean="0"/>
              <a:t>la vita </a:t>
            </a:r>
            <a:r>
              <a:rPr lang="it-IT" altLang="it-IT" b="1" dirty="0"/>
              <a:t>e l’azione pastorale della parrocchia non possono essere lasciate al caso </a:t>
            </a:r>
            <a:r>
              <a:rPr lang="it-IT" altLang="it-IT" dirty="0"/>
              <a:t>o al succedersi estemporaneo di iniziative dovute alla buona volontà del parroco, di alcuni fedeli o di qualche </a:t>
            </a:r>
            <a:r>
              <a:rPr lang="it-IT" altLang="it-IT" dirty="0" smtClean="0"/>
              <a:t>gruppo, c’è bisogno del </a:t>
            </a:r>
            <a:r>
              <a:rPr lang="it-IT" altLang="it-IT" b="1" dirty="0" smtClean="0"/>
              <a:t>CONSIGLIO PASTORALE PARROCCHIALE</a:t>
            </a:r>
            <a:endParaRPr lang="it-IT" altLang="it-IT" b="1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Compito fondamentale </a:t>
            </a: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è</a:t>
            </a: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</a:t>
            </a: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’</a:t>
            </a: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elaborazione, l</a:t>
            </a: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’</a:t>
            </a: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aggiornamento e l</a:t>
            </a: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’</a:t>
            </a: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applicazione del progetto </a:t>
            </a:r>
            <a:r>
              <a:rPr lang="it-IT" alt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pastorale</a:t>
            </a:r>
            <a:endParaRPr lang="it-IT" alt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altLang="it-IT" dirty="0"/>
              <a:t>Tale progetto attua nella parrocchia le linee </a:t>
            </a:r>
            <a:r>
              <a:rPr lang="it-IT" altLang="it-IT" dirty="0" smtClean="0"/>
              <a:t>condivise con le altre comunità nella chiesa locale, cioè </a:t>
            </a:r>
            <a:r>
              <a:rPr lang="it-IT" alt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alt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pastorale diocesano</a:t>
            </a:r>
          </a:p>
          <a:p>
            <a:r>
              <a:rPr lang="it-IT" altLang="it-IT" dirty="0"/>
              <a:t>Sono di competenze del CP anche le </a:t>
            </a:r>
            <a:r>
              <a:rPr lang="it-IT" altLang="it-IT" dirty="0" smtClean="0"/>
              <a:t>tante altre </a:t>
            </a:r>
            <a:r>
              <a:rPr lang="it-IT" alt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questioni </a:t>
            </a:r>
            <a:r>
              <a:rPr lang="it-IT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sfide pastorali</a:t>
            </a:r>
            <a:r>
              <a:rPr lang="it-IT" alt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altLang="it-IT" dirty="0"/>
              <a:t> non esclusi </a:t>
            </a:r>
            <a:r>
              <a:rPr lang="it-IT" alt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problemi pubblici e sociali della </a:t>
            </a:r>
            <a:r>
              <a:rPr lang="it-IT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</a:t>
            </a:r>
            <a:r>
              <a:rPr lang="it-IT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à</a:t>
            </a:r>
            <a:endParaRPr lang="it-IT" alt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2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itaglia angolo stesso lato rettangolo 4"/>
          <p:cNvSpPr/>
          <p:nvPr/>
        </p:nvSpPr>
        <p:spPr>
          <a:xfrm rot="552905">
            <a:off x="142874" y="307207"/>
            <a:ext cx="4271963" cy="540067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b="1" i="1" dirty="0" smtClean="0">
                <a:solidFill>
                  <a:srgbClr val="000000"/>
                </a:solidFill>
              </a:rPr>
              <a:t>E’ finito il tempo della parrocchia autosufficiente. 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000000"/>
                </a:solidFill>
              </a:rPr>
              <a:t>“La parrocchia ha urgenza di muoversi raccordandosi con le parrocchie vicine, nel contesto delle comunità pastorali, delle vicarie e delle zone, superando tendenze di autosufficienza e investendo in modo coraggioso su una pastorale d’insieme”</a:t>
            </a:r>
            <a:r>
              <a:rPr lang="it-IT" b="1" dirty="0" smtClean="0">
                <a:solidFill>
                  <a:srgbClr val="000000"/>
                </a:solidFill>
              </a:rPr>
              <a:t> (Il </a:t>
            </a:r>
            <a:r>
              <a:rPr lang="it-IT" b="1" dirty="0" err="1" smtClean="0">
                <a:solidFill>
                  <a:srgbClr val="000000"/>
                </a:solidFill>
              </a:rPr>
              <a:t>volto…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nn</a:t>
            </a:r>
            <a:r>
              <a:rPr lang="it-IT" b="1" dirty="0" smtClean="0">
                <a:solidFill>
                  <a:srgbClr val="000000"/>
                </a:solidFill>
              </a:rPr>
              <a:t>. 10-11).</a:t>
            </a:r>
          </a:p>
        </p:txBody>
      </p:sp>
      <p:sp>
        <p:nvSpPr>
          <p:cNvPr id="7" name="Ritaglia angolo stesso lato rettangolo 6"/>
          <p:cNvSpPr/>
          <p:nvPr/>
        </p:nvSpPr>
        <p:spPr>
          <a:xfrm rot="2103869">
            <a:off x="8015286" y="599095"/>
            <a:ext cx="3548062" cy="4629150"/>
          </a:xfrm>
          <a:prstGeom prst="snip2Same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80000"/>
              </a:lnSpc>
              <a:spcBef>
                <a:spcPts val="1200"/>
              </a:spcBef>
              <a:defRPr/>
            </a:pPr>
            <a:r>
              <a:rPr lang="it-IT" sz="1600" b="1" i="1" dirty="0" smtClean="0">
                <a:solidFill>
                  <a:srgbClr val="FF0000"/>
                </a:solidFill>
              </a:rPr>
              <a:t>	</a:t>
            </a:r>
            <a:r>
              <a:rPr lang="it-IT" sz="2400" b="1" dirty="0" smtClean="0">
                <a:solidFill>
                  <a:srgbClr val="000000"/>
                </a:solidFill>
              </a:rPr>
              <a:t>Specialmente l’esercizio della carità esige una logica </a:t>
            </a:r>
            <a:r>
              <a:rPr lang="it-IT" sz="2400" b="1" dirty="0" smtClean="0">
                <a:solidFill>
                  <a:srgbClr val="000000"/>
                </a:solidFill>
                <a:cs typeface="Arial" pitchFamily="34" charset="0"/>
              </a:rPr>
              <a:t>«integrativa», cercando di mettere le parrocchie «in rete», puntando ad una pastorale d’insieme (Il </a:t>
            </a:r>
            <a:r>
              <a:rPr lang="it-IT" sz="2400" b="1" dirty="0" err="1" smtClean="0">
                <a:solidFill>
                  <a:srgbClr val="000000"/>
                </a:solidFill>
                <a:cs typeface="Arial" pitchFamily="34" charset="0"/>
              </a:rPr>
              <a:t>volto…</a:t>
            </a:r>
            <a:r>
              <a:rPr lang="it-IT" sz="2400" b="1" dirty="0" smtClean="0">
                <a:solidFill>
                  <a:srgbClr val="000000"/>
                </a:solidFill>
                <a:cs typeface="Arial" pitchFamily="34" charset="0"/>
              </a:rPr>
              <a:t> n.11).</a:t>
            </a:r>
          </a:p>
        </p:txBody>
      </p:sp>
      <p:sp>
        <p:nvSpPr>
          <p:cNvPr id="8" name="Triangolo isoscele 7"/>
          <p:cNvSpPr/>
          <p:nvPr/>
        </p:nvSpPr>
        <p:spPr>
          <a:xfrm rot="20883219">
            <a:off x="2528887" y="930089"/>
            <a:ext cx="6615113" cy="53006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buNone/>
              <a:defRPr/>
            </a:pPr>
            <a:r>
              <a:rPr lang="it-IT" sz="2400" b="1" dirty="0" smtClean="0">
                <a:solidFill>
                  <a:srgbClr val="000000"/>
                </a:solidFill>
                <a:cs typeface="Arial" pitchFamily="34" charset="0"/>
              </a:rPr>
              <a:t>La logica integrativa oltre al rapporto tra le parrocchie, ancora prima </a:t>
            </a:r>
            <a:r>
              <a:rPr lang="it-IT" sz="2400" dirty="0" smtClean="0">
                <a:solidFill>
                  <a:srgbClr val="000000"/>
                </a:solidFill>
                <a:cs typeface="Arial" pitchFamily="34" charset="0"/>
              </a:rPr>
              <a:t>si richiede </a:t>
            </a:r>
            <a:r>
              <a:rPr lang="it-IT" sz="2400" b="1" dirty="0" smtClean="0">
                <a:solidFill>
                  <a:srgbClr val="000000"/>
                </a:solidFill>
                <a:cs typeface="Arial" pitchFamily="34" charset="0"/>
              </a:rPr>
              <a:t>tra le parrocchie e la Chiesa particolare  (Il </a:t>
            </a:r>
            <a:r>
              <a:rPr lang="it-IT" sz="2400" b="1" dirty="0" err="1" smtClean="0">
                <a:solidFill>
                  <a:srgbClr val="000000"/>
                </a:solidFill>
                <a:cs typeface="Arial" pitchFamily="34" charset="0"/>
              </a:rPr>
              <a:t>volto…</a:t>
            </a:r>
            <a:r>
              <a:rPr lang="it-IT" sz="2400" b="1" dirty="0" smtClean="0">
                <a:solidFill>
                  <a:srgbClr val="000000"/>
                </a:solidFill>
                <a:cs typeface="Arial" pitchFamily="34" charset="0"/>
              </a:rPr>
              <a:t> n. 11).</a:t>
            </a:r>
            <a:endParaRPr lang="it-IT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985963" y="171450"/>
            <a:ext cx="725805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Verso una sempre maggiore comunione e condivisione tra comunità.</a:t>
            </a:r>
            <a:endParaRPr lang="it-IT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8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1850" y="1341747"/>
            <a:ext cx="10515600" cy="2852737"/>
          </a:xfrm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ECCO IL DONO E L’OPPORTUNITA’  DEI GRUPPI VICARIALI DI LAICI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FAVORIRE L’ESERCIZIO E LA FORMAZIONE ALLA CORRESPONSABILITA’</a:t>
            </a:r>
          </a:p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 vita al CONSIGLIO PASTORALE VICARIALE (quando si riunisce due o tre volte l’anno con religiosi e ministri ordinati)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0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35191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/>
              <a:t>Per camminare insieme … bisogna condividere la meta … vivere lo stile della fraternità aperta e missionaria e poi</a:t>
            </a:r>
            <a:br>
              <a:rPr lang="it-IT" sz="3600" b="1" dirty="0" smtClean="0"/>
            </a:br>
            <a:r>
              <a:rPr lang="it-IT" sz="3600" b="1" dirty="0" smtClean="0"/>
              <a:t> … partire, procedere, aggiustare il passo …</a:t>
            </a:r>
            <a:br>
              <a:rPr lang="it-IT" sz="3600" b="1" dirty="0" smtClean="0"/>
            </a:br>
            <a:r>
              <a:rPr lang="it-IT" sz="3600" b="1" dirty="0" smtClean="0"/>
              <a:t>… IL CAMMINO APRE IL CAMMINO … </a:t>
            </a:r>
            <a:br>
              <a:rPr lang="it-IT" sz="3600" b="1" dirty="0" smtClean="0"/>
            </a:br>
            <a:r>
              <a:rPr lang="it-IT" sz="3600" b="1" dirty="0" smtClean="0"/>
              <a:t>…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necessario partire e la strada si apre ...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98" y="2351917"/>
            <a:ext cx="7589543" cy="4351338"/>
          </a:xfrm>
        </p:spPr>
      </p:pic>
      <p:sp>
        <p:nvSpPr>
          <p:cNvPr id="3" name="Rettangolo 2"/>
          <p:cNvSpPr/>
          <p:nvPr/>
        </p:nvSpPr>
        <p:spPr>
          <a:xfrm>
            <a:off x="2207920" y="5934670"/>
            <a:ext cx="788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</a:rPr>
              <a:t>SIAMO IN CORSO D’OPERA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04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343" y="362818"/>
            <a:ext cx="10467279" cy="7523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Il CONSIGLIO PASTORALE VICARIALE può favorire il passaggio …</a:t>
            </a:r>
            <a:endParaRPr lang="it-IT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293" y="1371600"/>
            <a:ext cx="11162370" cy="5226050"/>
          </a:xfrm>
          <a:ln>
            <a:solidFill>
              <a:srgbClr val="000099"/>
            </a:solidFill>
          </a:ln>
        </p:spPr>
        <p:txBody>
          <a:bodyPr>
            <a:normAutofit lnSpcReduction="10000"/>
          </a:bodyPr>
          <a:lstStyle/>
          <a:p>
            <a:pPr marL="571500" lvl="1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sz="4000" b="1" dirty="0" smtClean="0"/>
              <a:t>da </a:t>
            </a:r>
            <a:r>
              <a:rPr lang="it-IT" sz="4000" b="1" dirty="0"/>
              <a:t>parrocchie solitarie a parrocchie in </a:t>
            </a:r>
            <a:r>
              <a:rPr lang="it-IT" sz="4000" b="1" dirty="0" smtClean="0"/>
              <a:t>relazione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buNone/>
            </a:pPr>
            <a:endParaRPr lang="it-IT" sz="4000" b="1" dirty="0"/>
          </a:p>
          <a:p>
            <a:pPr marL="571500" lvl="1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sz="4000" b="1" dirty="0"/>
              <a:t>da parrocchie autosufficienti a parrocchie </a:t>
            </a:r>
            <a:r>
              <a:rPr lang="it-IT" sz="4000" b="1" dirty="0" smtClean="0"/>
              <a:t>solidali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buNone/>
            </a:pPr>
            <a:endParaRPr lang="it-IT" sz="4000" b="1" dirty="0"/>
          </a:p>
          <a:p>
            <a:pPr marL="571500" lvl="1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sz="4000" b="1" dirty="0"/>
              <a:t>dalla responsabilità del solo parroco alla </a:t>
            </a:r>
            <a:r>
              <a:rPr lang="it-IT" sz="4000" b="1" dirty="0" smtClean="0"/>
              <a:t>responsabilità condivisa </a:t>
            </a:r>
            <a:r>
              <a:rPr lang="it-IT" sz="4000" b="1" dirty="0"/>
              <a:t>dall’intera </a:t>
            </a:r>
            <a:r>
              <a:rPr lang="it-IT" sz="4000" b="1" dirty="0" smtClean="0"/>
              <a:t>comunità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buNone/>
            </a:pPr>
            <a:endParaRPr lang="it-IT" sz="4000" b="1" dirty="0"/>
          </a:p>
          <a:p>
            <a:pPr marL="571500" lvl="1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sz="4000" b="1" dirty="0"/>
              <a:t>da singole azioni in risposta ad esigenze immediate a progettualità organiche e </a:t>
            </a:r>
            <a:r>
              <a:rPr lang="it-IT" sz="4000" b="1" dirty="0" smtClean="0"/>
              <a:t>condivise</a:t>
            </a:r>
            <a:endParaRPr lang="it-IT" sz="4000" b="1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it-IT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59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sono tanti gli effetti positivi … che incoraggiano a proseguire il cammino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10" y="1246677"/>
            <a:ext cx="6752493" cy="4899027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359256" y="1406770"/>
            <a:ext cx="4648842" cy="5085480"/>
          </a:xfrm>
        </p:spPr>
        <p:txBody>
          <a:bodyPr>
            <a:normAutofit/>
          </a:bodyPr>
          <a:lstStyle/>
          <a:p>
            <a:r>
              <a:rPr lang="it-IT" sz="2800" dirty="0"/>
              <a:t>Uno sguardo sul momento presente realista … ma pieno di </a:t>
            </a:r>
            <a:r>
              <a:rPr lang="it-IT" sz="2800" b="1" dirty="0"/>
              <a:t>positività e speranza</a:t>
            </a:r>
          </a:p>
          <a:p>
            <a:r>
              <a:rPr lang="it-IT" sz="2800" dirty="0"/>
              <a:t>Crescita della coscienza ecclesiale e dell’appartenenza alla </a:t>
            </a:r>
            <a:r>
              <a:rPr lang="it-IT" sz="2800" b="1" dirty="0"/>
              <a:t>chiesa locale</a:t>
            </a:r>
          </a:p>
          <a:p>
            <a:r>
              <a:rPr lang="it-IT" sz="2800" dirty="0"/>
              <a:t>Un maggiore senso di </a:t>
            </a:r>
            <a:r>
              <a:rPr lang="it-IT" sz="2800" b="1" dirty="0" smtClean="0"/>
              <a:t>responsabilità condivisa</a:t>
            </a:r>
            <a:endParaRPr lang="it-IT" sz="2800" b="1" dirty="0"/>
          </a:p>
          <a:p>
            <a:r>
              <a:rPr lang="it-IT" sz="2800" dirty="0"/>
              <a:t>Uno </a:t>
            </a:r>
            <a:r>
              <a:rPr lang="it-IT" sz="2800" b="1" dirty="0"/>
              <a:t>stile dialogico</a:t>
            </a:r>
            <a:r>
              <a:rPr lang="it-IT" sz="2800" dirty="0"/>
              <a:t>, relazionale, di condivisione e </a:t>
            </a:r>
            <a:r>
              <a:rPr lang="it-IT" sz="2800" b="1" dirty="0"/>
              <a:t>scambio di idee e </a:t>
            </a:r>
            <a:r>
              <a:rPr lang="it-IT" sz="2800" b="1" dirty="0" smtClean="0"/>
              <a:t>delle buone prassi</a:t>
            </a:r>
            <a:endParaRPr 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1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6000" dirty="0"/>
              <a:t>Da un’ecclesiologia TOP - DOWN  a quella BOTTOM - UP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18" y="1930401"/>
            <a:ext cx="6377963" cy="4698433"/>
          </a:xfrm>
        </p:spPr>
      </p:pic>
    </p:spTree>
    <p:extLst>
      <p:ext uri="{BB962C8B-B14F-4D97-AF65-F5344CB8AC3E}">
        <p14:creationId xmlns:p14="http://schemas.microsoft.com/office/powerpoint/2010/main" val="3354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i="1" dirty="0" smtClean="0"/>
              <a:t>PADRE GHISLAIN LAFONT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Piccolo saggio sul tempo di Papa Francesco.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2514" y="1799771"/>
            <a:ext cx="11350172" cy="4731658"/>
          </a:xfrm>
        </p:spPr>
        <p:txBody>
          <a:bodyPr>
            <a:normAutofit/>
          </a:bodyPr>
          <a:lstStyle/>
          <a:p>
            <a:r>
              <a:rPr lang="it-IT" sz="3000" b="1" dirty="0" smtClean="0"/>
              <a:t>TOP – DOWN. </a:t>
            </a:r>
            <a:r>
              <a:rPr lang="it-IT" i="1" dirty="0" smtClean="0"/>
              <a:t>Le </a:t>
            </a:r>
            <a:r>
              <a:rPr lang="it-IT" i="1" dirty="0"/>
              <a:t>decisioni importanti sono prese dal capo in  modo sostanzialmente autonomo, dopo un confronto più o meno aperto con una stretta cerchia di </a:t>
            </a:r>
            <a:r>
              <a:rPr lang="it-IT" i="1" dirty="0" smtClean="0"/>
              <a:t>collaboratori</a:t>
            </a:r>
            <a:r>
              <a:rPr lang="it-IT" b="1" dirty="0" smtClean="0"/>
              <a:t>.</a:t>
            </a:r>
            <a:r>
              <a:rPr lang="it-IT" b="1" dirty="0"/>
              <a:t> </a:t>
            </a:r>
            <a:r>
              <a:rPr lang="it-IT" b="1" u="sng" dirty="0" smtClean="0"/>
              <a:t>La leadership è molto </a:t>
            </a:r>
            <a:r>
              <a:rPr lang="it-IT" b="1" u="sng" dirty="0"/>
              <a:t>forte e </a:t>
            </a:r>
            <a:r>
              <a:rPr lang="it-IT" b="1" u="sng" dirty="0" smtClean="0"/>
              <a:t>direttiva</a:t>
            </a:r>
            <a:r>
              <a:rPr lang="it-IT" b="1" dirty="0" smtClean="0"/>
              <a:t>. </a:t>
            </a:r>
            <a:r>
              <a:rPr lang="it-IT" dirty="0" smtClean="0"/>
              <a:t>Mette a disposizioni dei collaboratori, </a:t>
            </a:r>
            <a:r>
              <a:rPr lang="it-IT" dirty="0"/>
              <a:t>direttamente o indirettamente, </a:t>
            </a:r>
            <a:r>
              <a:rPr lang="it-IT" dirty="0" smtClean="0"/>
              <a:t>una </a:t>
            </a:r>
            <a:r>
              <a:rPr lang="it-IT" dirty="0"/>
              <a:t>piccola porzione del programma; </a:t>
            </a:r>
            <a:r>
              <a:rPr lang="it-IT" b="1" dirty="0"/>
              <a:t>nessuno di essi, però, ha la possibilità di incidere minimamente sul suo disegno complessivo o sulle sue singole funzionalità.</a:t>
            </a:r>
          </a:p>
          <a:p>
            <a:r>
              <a:rPr lang="it-IT" b="1" dirty="0" smtClean="0"/>
              <a:t>BOTTOM – UP</a:t>
            </a:r>
            <a:r>
              <a:rPr lang="it-IT" dirty="0" smtClean="0"/>
              <a:t>: </a:t>
            </a:r>
            <a:r>
              <a:rPr lang="it-IT" b="1" dirty="0"/>
              <a:t>il </a:t>
            </a:r>
            <a:r>
              <a:rPr lang="it-IT" b="1" dirty="0" smtClean="0"/>
              <a:t>leader è </a:t>
            </a:r>
            <a:r>
              <a:rPr lang="it-IT" b="1" dirty="0"/>
              <a:t>colui che promuove e fa </a:t>
            </a:r>
            <a:r>
              <a:rPr lang="it-IT" b="1" dirty="0" smtClean="0"/>
              <a:t>emergere </a:t>
            </a:r>
            <a:r>
              <a:rPr lang="it-IT" dirty="0"/>
              <a:t>(porta appunto dal basso all'alto) </a:t>
            </a:r>
            <a:r>
              <a:rPr lang="it-IT" b="1" dirty="0"/>
              <a:t>il contributo di tutti i </a:t>
            </a:r>
            <a:r>
              <a:rPr lang="it-IT" b="1" dirty="0" smtClean="0"/>
              <a:t>partecipanti.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33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481">
            <a:off x="4263514" y="1447447"/>
            <a:ext cx="5040845" cy="5200510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089">
            <a:off x="1072104" y="302683"/>
            <a:ext cx="3439885" cy="5183389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640">
            <a:off x="5794321" y="-310812"/>
            <a:ext cx="2792899" cy="4351338"/>
          </a:xfrm>
        </p:spPr>
      </p:pic>
      <p:sp>
        <p:nvSpPr>
          <p:cNvPr id="6" name="Rettangolo 5"/>
          <p:cNvSpPr/>
          <p:nvPr/>
        </p:nvSpPr>
        <p:spPr>
          <a:xfrm>
            <a:off x="948267" y="778933"/>
            <a:ext cx="995680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Stimolati dalla </a:t>
            </a:r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Evangelii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Gaudium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Magistero e teologi 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Cercano di mettere a fuoco 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grande tema della 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SINODALITA’. 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1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438399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200" dirty="0" smtClean="0"/>
              <a:t>Dal discorso di  papa Francesco per il 50° dell’istituzione del SINODO DEI VESCOVI:</a:t>
            </a:r>
            <a:br>
              <a:rPr lang="it-IT" sz="2200" dirty="0" smtClean="0"/>
            </a:br>
            <a:r>
              <a:rPr lang="it-IT" sz="3600" b="1" i="1" dirty="0" smtClean="0"/>
              <a:t>Una chiesa sinodale è una chiesa dell’ascolto, … e ascoltare «è più che sentire». </a:t>
            </a:r>
            <a:r>
              <a:rPr lang="it-IT" sz="3600" i="1" dirty="0" smtClean="0"/>
              <a:t>E’ un ascolto reciproco in cui ciascuno ha qualcosa da imparare: popolo fedele, collegio episcopale e vescovo di Roma.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641600"/>
            <a:ext cx="12192000" cy="4216400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Occorre innanzitutto ascoltare il popolo di Dio che ha il fiuto della fede </a:t>
            </a:r>
            <a:r>
              <a:rPr lang="it-IT" dirty="0" smtClean="0">
                <a:solidFill>
                  <a:srgbClr val="FF0000"/>
                </a:solidFill>
              </a:rPr>
              <a:t>e a cui si deve dare i mezzi per esprimersi </a:t>
            </a:r>
            <a:r>
              <a:rPr lang="it-IT" b="1" dirty="0" smtClean="0">
                <a:solidFill>
                  <a:srgbClr val="FF0000"/>
                </a:solidFill>
              </a:rPr>
              <a:t>perché la chiesa è come una piramide rovesciata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  <a:r>
              <a:rPr lang="it-IT" b="1" dirty="0" smtClean="0">
                <a:solidFill>
                  <a:srgbClr val="FF0000"/>
                </a:solidFill>
              </a:rPr>
              <a:t>IL MINISTERO ORDINATO È A SERVIZIO DI UNA BASE TUTTA A SERVIZIO DEL REGNO.</a:t>
            </a:r>
          </a:p>
          <a:p>
            <a:pPr marL="0" indent="0" algn="just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algn="just"/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PER QUESTO OCCORRE METTERE IN ESERCIZIO GLI ORGANISMI DI COMUNIONE DOVE LA PAROLA PUÒ CIRCOLARE E DOVE A POCO A POCO MATURANO LE DECISIONI DA PRENDERE.</a:t>
            </a:r>
          </a:p>
        </p:txBody>
      </p:sp>
    </p:spTree>
    <p:extLst>
      <p:ext uri="{BB962C8B-B14F-4D97-AF65-F5344CB8AC3E}">
        <p14:creationId xmlns:p14="http://schemas.microsoft.com/office/powerpoint/2010/main" val="10784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0"/>
            <a:ext cx="5950857" cy="1596571"/>
          </a:xfrm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0066"/>
                </a:solidFill>
              </a:rPr>
              <a:t>Questa </a:t>
            </a:r>
            <a:r>
              <a:rPr lang="it-IT" sz="2000" b="1" dirty="0">
                <a:solidFill>
                  <a:srgbClr val="000066"/>
                </a:solidFill>
              </a:rPr>
              <a:t>SINODALITÀ</a:t>
            </a:r>
            <a:r>
              <a:rPr lang="it-IT" sz="2000" dirty="0">
                <a:solidFill>
                  <a:srgbClr val="000066"/>
                </a:solidFill>
              </a:rPr>
              <a:t> che si gioca a livello diocesano deve esercitarsi anche a livello parrocchiale: </a:t>
            </a:r>
            <a:r>
              <a:rPr lang="it-IT" sz="2000" b="1" dirty="0">
                <a:solidFill>
                  <a:srgbClr val="000066"/>
                </a:solidFill>
              </a:rPr>
              <a:t>i consigli, le equipe non sono facoltative</a:t>
            </a:r>
            <a:r>
              <a:rPr lang="it-IT" sz="2000" b="1" dirty="0"/>
              <a:t>. </a:t>
            </a:r>
            <a:endParaRPr lang="it-IT" sz="200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38" y="-336502"/>
            <a:ext cx="7419975" cy="7455478"/>
          </a:xfrm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261258" y="1741034"/>
            <a:ext cx="4728480" cy="4950052"/>
          </a:xfrm>
        </p:spPr>
        <p:txBody>
          <a:bodyPr>
            <a:normAutofit fontScale="92500" lnSpcReduction="20000"/>
          </a:bodyPr>
          <a:lstStyle/>
          <a:p>
            <a:endParaRPr lang="it-IT" sz="2800" b="1" dirty="0"/>
          </a:p>
          <a:p>
            <a:r>
              <a:rPr lang="it-IT" sz="2800" dirty="0" smtClean="0"/>
              <a:t>Sarebbe </a:t>
            </a:r>
            <a:r>
              <a:rPr lang="it-IT" sz="2800" dirty="0"/>
              <a:t>bello che in ogni parrocchia funzionasse </a:t>
            </a:r>
            <a:r>
              <a:rPr lang="it-IT" sz="2800" dirty="0" smtClean="0"/>
              <a:t>in maniera più o meno intensa una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ANIMAZIONE PASTORALE </a:t>
            </a:r>
            <a:r>
              <a:rPr lang="it-IT" sz="2800" dirty="0"/>
              <a:t>(in ascolto di tutta la parrocchia e di tutta la popolazione del territorio) </a:t>
            </a:r>
            <a:r>
              <a:rPr lang="it-IT" sz="2800" dirty="0" smtClean="0"/>
              <a:t>NELLA QUALE CON IL PRESBITERO, IL MINISTRO ORDINATO (</a:t>
            </a:r>
            <a:r>
              <a:rPr lang="it-IT" sz="2800" dirty="0"/>
              <a:t>che esercita il servizio della presidenza e della comunione), </a:t>
            </a:r>
            <a:r>
              <a:rPr lang="it-IT" sz="2800" dirty="0" smtClean="0"/>
              <a:t>SI DEFINISCONO GLI ORIENTAMENTI E SI PRENDONO LE DECISIONI CHE FAVORISCONO LA VITA SECONDO IL VANGELO.</a:t>
            </a:r>
          </a:p>
          <a:p>
            <a:endParaRPr lang="it-IT" sz="2800" dirty="0"/>
          </a:p>
        </p:txBody>
      </p:sp>
      <p:sp>
        <p:nvSpPr>
          <p:cNvPr id="4" name="AutoShape 2" descr="Risultati immagini per PARROCCH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i="1" u="sng" dirty="0" smtClean="0"/>
              <a:t>Camminare</a:t>
            </a:r>
            <a:r>
              <a:rPr lang="it-IT" dirty="0"/>
              <a:t> </a:t>
            </a:r>
            <a:r>
              <a:rPr lang="it-IT" dirty="0" smtClean="0"/>
              <a:t>insieme …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SINODALITÀ MISSIONARIA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dirty="0" smtClean="0"/>
              <a:t>La </a:t>
            </a:r>
            <a:r>
              <a:rPr lang="it-IT" sz="2200" dirty="0"/>
              <a:t>Chiesa ritrova </a:t>
            </a:r>
            <a:r>
              <a:rPr lang="it-IT" sz="2200" dirty="0" smtClean="0"/>
              <a:t>se stessa </a:t>
            </a:r>
            <a:r>
              <a:rPr lang="it-IT" sz="2200" dirty="0"/>
              <a:t>quando non mette al centro se stessa, ma </a:t>
            </a:r>
            <a:r>
              <a:rPr lang="it-IT" sz="2200" dirty="0" smtClean="0"/>
              <a:t>si spende per donare il </a:t>
            </a:r>
            <a:r>
              <a:rPr lang="it-IT" sz="2200" dirty="0"/>
              <a:t>Vangelo </a:t>
            </a:r>
            <a:r>
              <a:rPr lang="it-IT" sz="2200" dirty="0" smtClean="0"/>
              <a:t>al mondo.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comunione è per la missione … e la missione ci converte.</a:t>
            </a:r>
            <a:endParaRPr 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00026" y="2057400"/>
            <a:ext cx="5788180" cy="4676557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/>
              <a:t>La chiesa esiste per una missione, quella del Dio-Padre-materno che in Cristo e nello Spirito si è fatto missionario dell’umanità.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Questo ci chiede di osare strade nuove, sperimentare … </a:t>
            </a:r>
            <a:r>
              <a:rPr lang="it-IT" b="1" dirty="0" smtClean="0"/>
              <a:t>ATTUARE IL RINNOVAMENTO SUGGERITO DALLO SPIRITO.</a:t>
            </a:r>
          </a:p>
          <a:p>
            <a:r>
              <a:rPr lang="it-IT" dirty="0" smtClean="0"/>
              <a:t>Papa Francesco ci suggerisce di essere </a:t>
            </a:r>
            <a:r>
              <a:rPr lang="it-IT" b="1" dirty="0" smtClean="0"/>
              <a:t>CHIESA COL VOLTO DI MAMMA </a:t>
            </a:r>
            <a:r>
              <a:rPr lang="it-IT" dirty="0" smtClean="0"/>
              <a:t>- «Mi piace una Chiesa sempre più vicina agli abbandonati, ai dimenticati, agli imperfetti. Desidero una Chiesa lieta col volto di mamma, che comprende, accompagna, accarezza». </a:t>
            </a:r>
          </a:p>
          <a:p>
            <a:r>
              <a:rPr lang="it-IT" b="1" dirty="0" smtClean="0"/>
              <a:t>UNA CHIESA PIAZZA E OSPEDALE DI CAMPO …</a:t>
            </a:r>
          </a:p>
          <a:p>
            <a:r>
              <a:rPr lang="it-IT" b="1" dirty="0" smtClean="0"/>
              <a:t>UNA CHIESA IN USCITA </a:t>
            </a:r>
            <a:r>
              <a:rPr lang="it-IT" dirty="0" smtClean="0"/>
              <a:t>… capace di sconvolgere e ripensare tutto, di rigenerarsi a partire dalla Missione affidataci dal Crocifisso Risorto.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5988205" y="2149906"/>
            <a:ext cx="5832602" cy="41357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49: </a:t>
            </a:r>
            <a:r>
              <a:rPr lang="it-IT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«… preferisco una Chiesa </a:t>
            </a:r>
            <a:r>
              <a:rPr lang="it-IT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accidentata, ferita e sporca per essere uscita per le strade, piuttosto che una </a:t>
            </a:r>
            <a:r>
              <a:rPr lang="it-IT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Chiesa malata </a:t>
            </a:r>
            <a:r>
              <a:rPr lang="it-IT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la chiusura e la comodità di aggrapparsi alle proprie sicurezze. Non voglio </a:t>
            </a:r>
            <a:r>
              <a:rPr lang="it-IT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Chiesa </a:t>
            </a:r>
            <a:r>
              <a:rPr lang="it-IT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preoccupata di essere il centro e che finisce rinchiusa in un groviglio di ossessioni </a:t>
            </a:r>
            <a:r>
              <a:rPr lang="it-IT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procedimenti</a:t>
            </a:r>
            <a:r>
              <a:rPr lang="it-IT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Se qualcosa deve santamente inquietarci e preoccupare la nostra coscienza è </a:t>
            </a:r>
            <a:r>
              <a:rPr lang="it-IT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tanti </a:t>
            </a:r>
            <a:r>
              <a:rPr lang="it-IT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nostri fratelli vivono senza la forza, la luce e la consolazione dell’amicizia con </a:t>
            </a:r>
            <a:r>
              <a:rPr lang="it-IT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Gesù Cristo</a:t>
            </a:r>
            <a:r>
              <a:rPr lang="it-IT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senza una comunità di fede che li accolga, senza un orizzonte di senso e di </a:t>
            </a:r>
            <a:r>
              <a:rPr lang="it-IT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vita».</a:t>
            </a:r>
            <a:endParaRPr lang="it-IT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7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1442</Words>
  <Application>Microsoft Office PowerPoint</Application>
  <PresentationFormat>Personalizzato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Tema di Office</vt:lpstr>
      <vt:lpstr>Organico</vt:lpstr>
      <vt:lpstr> </vt:lpstr>
      <vt:lpstr>Per camminare insieme … bisogna condividere la meta … vivere lo stile della fraternità aperta e missionaria e poi  … partire, procedere, aggiustare il passo … … IL CAMMINO APRE IL CAMMINO …  … è necessario partire e la strada si apre ...</vt:lpstr>
      <vt:lpstr>E sono tanti gli effetti positivi … che incoraggiano a proseguire il cammino</vt:lpstr>
      <vt:lpstr>Da un’ecclesiologia TOP - DOWN  a quella BOTTOM - UP</vt:lpstr>
      <vt:lpstr>PADRE GHISLAIN LAFONT Piccolo saggio sul tempo di Papa Francesco.</vt:lpstr>
      <vt:lpstr>Presentazione standard di PowerPoint</vt:lpstr>
      <vt:lpstr> Dal discorso di  papa Francesco per il 50° dell’istituzione del SINODO DEI VESCOVI: Una chiesa sinodale è una chiesa dell’ascolto, … e ascoltare «è più che sentire». E’ un ascolto reciproco in cui ciascuno ha qualcosa da imparare: popolo fedele, collegio episcopale e vescovo di Roma.</vt:lpstr>
      <vt:lpstr>Questa SINODALITÀ che si gioca a livello diocesano deve esercitarsi anche a livello parrocchiale: i consigli, le equipe non sono facoltative. </vt:lpstr>
      <vt:lpstr>Camminare insieme … SINODALITÀ MISSIONARIA La Chiesa ritrova se stessa quando non mette al centro se stessa, ma si spende per donare il Vangelo al mondo. La comunione è per la missione … e la missione ci converte.</vt:lpstr>
      <vt:lpstr>LA CHIESA E’ IL POPOLO DI DIO</vt:lpstr>
      <vt:lpstr>DENTRO QUESTA ECCLESIOLOGIA SI CAPISCE  L’IMPORTANZA DEL </vt:lpstr>
      <vt:lpstr>Tutti dobbiamo crescere  nella  comunione e corresponsabilità</vt:lpstr>
      <vt:lpstr>CONSIGLIO PASTORALE DIOCESANO</vt:lpstr>
      <vt:lpstr>Due attenzioni fondamentali </vt:lpstr>
      <vt:lpstr>La parrocchia</vt:lpstr>
      <vt:lpstr>Il Consiglio Pastorale Parrocchiale</vt:lpstr>
      <vt:lpstr>UNO – QUALCUNO - TUTTI</vt:lpstr>
      <vt:lpstr>Presentazione standard di PowerPoint</vt:lpstr>
      <vt:lpstr>ECCO IL DONO E L’OPPORTUNITA’  DEI GRUPPI VICARIALI DI LAICI </vt:lpstr>
      <vt:lpstr>Il CONSIGLIO PASTORALE VICARIALE può favorire il passaggio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Marco Presciutti</dc:creator>
  <cp:lastModifiedBy>user</cp:lastModifiedBy>
  <cp:revision>59</cp:revision>
  <dcterms:created xsi:type="dcterms:W3CDTF">2017-11-22T11:13:52Z</dcterms:created>
  <dcterms:modified xsi:type="dcterms:W3CDTF">2018-07-11T09:42:57Z</dcterms:modified>
</cp:coreProperties>
</file>