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0"/>
  </p:notesMasterIdLst>
  <p:sldIdLst>
    <p:sldId id="257" r:id="rId3"/>
    <p:sldId id="264" r:id="rId4"/>
    <p:sldId id="265" r:id="rId5"/>
    <p:sldId id="266" r:id="rId6"/>
    <p:sldId id="268" r:id="rId7"/>
    <p:sldId id="309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310" r:id="rId29"/>
    <p:sldId id="311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527" r:id="rId38"/>
    <p:sldId id="528" r:id="rId39"/>
    <p:sldId id="529" r:id="rId40"/>
    <p:sldId id="530" r:id="rId41"/>
    <p:sldId id="531" r:id="rId42"/>
    <p:sldId id="532" r:id="rId43"/>
    <p:sldId id="296" r:id="rId44"/>
    <p:sldId id="524" r:id="rId45"/>
    <p:sldId id="525" r:id="rId46"/>
    <p:sldId id="526" r:id="rId47"/>
    <p:sldId id="297" r:id="rId48"/>
    <p:sldId id="298" r:id="rId49"/>
    <p:sldId id="301" r:id="rId50"/>
    <p:sldId id="299" r:id="rId51"/>
    <p:sldId id="300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x="12192000" cy="6858000"/>
  <p:notesSz cx="6810375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3F189-7E22-4F50-A7CD-63BAE68AC85F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B57A8-FA61-4849-844C-1322662321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568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8113" y="1350963"/>
            <a:ext cx="6486525" cy="36496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5325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EE88BE-B0F5-4E9D-8C9A-9248F386F14B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46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DA3348-9BE3-4CD9-B1FC-6784AFC76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DB8D075-71CD-4064-A5E2-009837521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BFE139-FC41-43F5-94B0-6DCCC7861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C720-83AE-404D-806C-D1CC1B64F3C2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D09575-54EB-4B0E-92B6-656DDF662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30278D-030D-44CC-803D-485BD641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344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2F2CF1-B14C-4349-9C5E-EFAFB938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DA26B5-C8FA-48B3-BAE0-2DEC21B28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CF1D90-E6BB-4D00-A4C5-9BAF8DEA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634F-B45D-4D5A-859D-97480FEA7F3A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B1E984-57C8-468C-9D39-94E397875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35722B-5FF5-4F3C-92C5-21219D1B4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96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7ED2B1-9969-4F45-81D0-504C58CD4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40C70F6-14B1-4B48-A642-ABD4C70D4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ADFD13-9B1F-444A-A3A1-19AD7299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EBFF-4756-4BBF-8962-4470B520B07C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3CF0F7-9F6B-4F55-8082-7E696A67A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5BBC11-190A-48BF-98FB-1D281192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9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FA1F07-CC71-48F6-BCF4-03CEBD92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D1200E-B5E2-4023-B2C0-FF0EF4359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82CAEB8-21C9-4C6F-986A-D195A1ECB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E22190-A9E1-464A-885E-7CF1CFED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E611E-CF05-4CB3-B009-CE2AD1FE98F6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CF24EF6-6783-4FD5-B7D0-C16F7C48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2375C1-58D9-4BC8-8C2B-BB559F02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572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EA058E-30E8-4948-9095-210377DEF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3B1FD1-EE4D-4F82-B979-633122A7C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1C731D4-2D1C-498A-93F8-918AD8DC3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6887437-FD0C-4AE6-B239-0DAFAE8696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D0260DF-5513-4CB4-BCB5-8C2DE7637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80F1A7C-A90F-4162-ACDC-0FDD3D66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A8BA7-3630-4EAE-AB74-41E1A3FB3F7C}" type="datetime1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7005E72-3340-4D67-8171-9AC216876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57AF3D7-5A46-46B8-AE0B-21564CBD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23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FB3D3-77D8-4F5E-8D98-BEABBF989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CB3C99D-1894-4D2F-BBB3-4DF62B5E8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21DB1-D052-41CA-9E34-E216DAD52E2E}" type="datetime1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6C0C417-DD32-4AF1-83AB-3B6944F8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DA8E49-8F7C-42D3-94A8-50034660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11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3470EC-81B6-42FE-9370-1A40DBAF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00A86-EF09-4608-AFCF-465C402F77E9}" type="datetime1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88CEB0-4BE6-4443-A5A8-1F116B51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F07975-FA73-4A39-99AB-57ABF9F32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68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54258A-096C-49FA-B34B-6CC04AC6E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343E51-3C23-4173-A6BD-5038F219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0703CA-41CA-47A4-8743-BD2E5CCC7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AE2178-7909-4D4E-8035-02AB61C06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38D7-DE06-43A5-850A-CDA337303784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4C23B22-1052-4655-B69B-F30B95F12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3B92DC2-77A3-4436-BDA8-FB4E99FCE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17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6140B2-63B6-4EB1-BB55-9D639454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66CED53-00B1-46B7-8872-BC003928B7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C752DA0-66CF-4215-A45C-D43AF6D31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301B77-5CB1-4E8D-BD05-8D5406E2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2855-40FD-4A60-88B8-DA35315656F5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0975A58-ABBF-41C6-AE41-368D072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210A33-739B-436E-99C4-5741508A0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922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E86C46-34E2-4940-87FF-CDA989E5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5E17AA4-51F0-44B1-97A3-094C957D6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CA8EAD-5032-4D17-A169-8150956F7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56C2-13EF-411F-9B9E-3B50FF59596F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3FFC49-B968-4B76-B52C-3F70EBEF0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B872-89A8-4DBF-8DE1-FBD43B579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721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4F214EC-8C98-4A65-820A-123EAAFBF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7E52146-DFE9-48A2-9C48-CFD3C76CE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0965DF-21CA-4FE3-B1B5-5A039B2A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E72B3-AD94-457D-917B-3276682262B7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41DE50-949A-4D61-A8A6-87C654D9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BE1834-4D21-49DD-AB98-9DA056C5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7348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D7C3C-EE2C-4A3D-A7DD-2C0D29C913E2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0920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812B4-CF2A-428E-92AC-BF1AE40F6BFD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681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3107F-97FE-446F-8516-D6000280CEF4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5225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54892-78E1-4FA0-8AB2-00A8862D24CF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864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815FB-3623-46E0-9B86-C88335F9A984}" type="datetime1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4267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30882-3C69-46FD-A809-3145FFC43C30}" type="datetime1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517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1AD6-F4B8-4415-AFD8-5E1EEACA3AED}" type="datetime1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9645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99E2-ABEF-4D3F-B230-A2DC9D7B324A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626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3F72B-8EB6-465A-AC2D-9715DD81C90C}" type="datetime1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761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C800-8F92-4898-85C4-23DCCB74E4A8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4990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F6039-C76D-4744-83D1-DD71B37AC756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45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DEB6936-AA5F-4314-A538-E347B9B6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5505DC-64EC-430D-BBE1-C3D05FA48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40EE74-D0A4-4739-9177-D077841AD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94672-FC71-40D9-A7DE-A22B2D1AD61F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643B23-EE64-4A6D-8D9C-E3898F24D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99109F-CAD1-45F1-AB7A-591CED054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2E058-E6F7-4AFB-878C-F8CCDFD1B5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54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C4C09-B62E-48A2-8C8D-C27DFCB09CD5}" type="datetime1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A024F-8F99-4BD1-8905-CF115C47B9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27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ademyforlife.v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97878" y="1122363"/>
            <a:ext cx="11254154" cy="1655762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+mn-lt"/>
              </a:rPr>
              <a:t>«Abitare le decisioni difficili </a:t>
            </a:r>
            <a:br>
              <a:rPr lang="it-IT" dirty="0">
                <a:latin typeface="+mn-lt"/>
              </a:rPr>
            </a:br>
            <a:r>
              <a:rPr lang="it-IT" dirty="0">
                <a:latin typeface="+mn-lt"/>
              </a:rPr>
              <a:t>nel fine-vita»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S.E.R. Mons. Renzo Pegoraro</a:t>
            </a:r>
          </a:p>
          <a:p>
            <a:r>
              <a:rPr lang="it-IT" dirty="0"/>
              <a:t>Presidente</a:t>
            </a:r>
          </a:p>
          <a:p>
            <a:r>
              <a:rPr lang="it-IT" dirty="0"/>
              <a:t>Pontificia Accademia per la Vita</a:t>
            </a:r>
          </a:p>
          <a:p>
            <a:r>
              <a:rPr lang="it-IT"/>
              <a:t>16 ottobre 2026</a:t>
            </a:r>
            <a:endParaRPr lang="it-IT" dirty="0"/>
          </a:p>
          <a:p>
            <a:r>
              <a:rPr lang="it-IT" dirty="0">
                <a:hlinkClick r:id="rId2"/>
              </a:rPr>
              <a:t>www.academyforlife.va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5CF9A9-5CC6-46D5-902E-1A8F71F9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940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prstClr val="black"/>
                </a:solidFill>
              </a:rPr>
              <a:t>Esigenza di una nuova «</a:t>
            </a:r>
            <a:r>
              <a:rPr lang="it-IT" b="1" i="1" dirty="0">
                <a:solidFill>
                  <a:prstClr val="black"/>
                </a:solidFill>
              </a:rPr>
              <a:t>ars </a:t>
            </a:r>
            <a:r>
              <a:rPr lang="it-IT" b="1" i="1" dirty="0" err="1">
                <a:solidFill>
                  <a:prstClr val="black"/>
                </a:solidFill>
              </a:rPr>
              <a:t>moriendi</a:t>
            </a:r>
            <a:r>
              <a:rPr lang="it-IT" b="1" i="1" dirty="0">
                <a:solidFill>
                  <a:prstClr val="black"/>
                </a:solidFill>
              </a:rPr>
              <a:t>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Oggi </a:t>
            </a:r>
            <a:r>
              <a:rPr lang="it-IT" dirty="0"/>
              <a:t>assistiamo a una nuova richiesta di preparazione al morire, di una nuova «arte del morire», in un contesto caratterizzato da: </a:t>
            </a:r>
          </a:p>
          <a:p>
            <a:pPr lvl="1"/>
            <a:r>
              <a:rPr lang="it-IT" dirty="0"/>
              <a:t>Società secolarizzata</a:t>
            </a:r>
          </a:p>
          <a:p>
            <a:pPr lvl="1"/>
            <a:r>
              <a:rPr lang="it-IT" dirty="0"/>
              <a:t>Il potere della medicina che pretende di controllare la vita e la morte («morte medicalizzata»)</a:t>
            </a:r>
          </a:p>
          <a:p>
            <a:pPr lvl="1"/>
            <a:r>
              <a:rPr lang="it-IT" dirty="0"/>
              <a:t>Privatizzazione della morte e la solitudine del morente (cfr. N. Elias)</a:t>
            </a:r>
          </a:p>
          <a:p>
            <a:pPr lvl="1"/>
            <a:r>
              <a:rPr lang="it-IT" dirty="0"/>
              <a:t>Paura verso ogni forma di dolore e tendenza analgesica (cfr. P. </a:t>
            </a:r>
            <a:r>
              <a:rPr lang="it-IT" dirty="0" err="1"/>
              <a:t>Cattorini</a:t>
            </a:r>
            <a:r>
              <a:rPr lang="it-IT" dirty="0"/>
              <a:t>)</a:t>
            </a:r>
          </a:p>
          <a:p>
            <a:pPr lvl="1"/>
            <a:r>
              <a:rPr lang="it-IT" dirty="0"/>
              <a:t>Esaltazione della libertà, con «pretesa </a:t>
            </a:r>
            <a:r>
              <a:rPr lang="it-IT"/>
              <a:t>di dominio» </a:t>
            </a:r>
            <a:r>
              <a:rPr lang="it-IT" dirty="0"/>
              <a:t>sulla vita e </a:t>
            </a:r>
            <a:r>
              <a:rPr lang="it-IT"/>
              <a:t>sulla morte</a:t>
            </a:r>
            <a:endParaRPr lang="it-IT" dirty="0"/>
          </a:p>
          <a:p>
            <a:pPr lvl="1"/>
            <a:r>
              <a:rPr lang="it-IT" dirty="0"/>
              <a:t>Ritmi e stili di vita che cercano di non pensare alla morte («morte rimossa»)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B855776-83F7-4534-A43C-D9AA3AF00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57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>
                <a:latin typeface="+mn-lt"/>
              </a:rPr>
              <a:t>Nuova </a:t>
            </a:r>
            <a:r>
              <a:rPr lang="it-IT" sz="4000" b="1" dirty="0"/>
              <a:t>«</a:t>
            </a:r>
            <a:r>
              <a:rPr lang="it-IT" sz="4000" dirty="0">
                <a:latin typeface="+mn-lt"/>
              </a:rPr>
              <a:t>Ars </a:t>
            </a:r>
            <a:r>
              <a:rPr lang="it-IT" sz="4000" dirty="0" err="1">
                <a:latin typeface="+mn-lt"/>
              </a:rPr>
              <a:t>moriendi</a:t>
            </a:r>
            <a:r>
              <a:rPr lang="it-IT" sz="4000" dirty="0">
                <a:latin typeface="+mn-lt"/>
              </a:rPr>
              <a:t>»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it-IT" sz="2600" b="1" dirty="0">
                <a:solidFill>
                  <a:prstClr val="black"/>
                </a:solidFill>
              </a:rPr>
              <a:t>Non rimuovere la morte: prepararsi per tempo</a:t>
            </a:r>
            <a:r>
              <a:rPr lang="it-IT" sz="2600" dirty="0">
                <a:solidFill>
                  <a:prstClr val="black"/>
                </a:solidFill>
              </a:rPr>
              <a:t> (ad es. la compilazione delle DAT può essere un’occasione)</a:t>
            </a:r>
          </a:p>
          <a:p>
            <a:pPr lvl="0" algn="just"/>
            <a:r>
              <a:rPr lang="it-IT" sz="2600" b="1" dirty="0">
                <a:solidFill>
                  <a:prstClr val="black"/>
                </a:solidFill>
              </a:rPr>
              <a:t>Formare figure che sappiano accompagnare</a:t>
            </a:r>
            <a:r>
              <a:rPr lang="it-IT" sz="2600" dirty="0">
                <a:solidFill>
                  <a:prstClr val="black"/>
                </a:solidFill>
              </a:rPr>
              <a:t>, non solo tra le professioni sanitarie: medici ed infermieri, familiari ed amici, psicologi e sacerdoti, volontari, </a:t>
            </a:r>
          </a:p>
          <a:p>
            <a:pPr lvl="0" algn="just"/>
            <a:r>
              <a:rPr lang="it-IT" sz="2600" b="1" dirty="0">
                <a:solidFill>
                  <a:prstClr val="black"/>
                </a:solidFill>
              </a:rPr>
              <a:t>Cambio culturale e sociale </a:t>
            </a:r>
            <a:r>
              <a:rPr lang="it-IT" sz="2600" dirty="0">
                <a:solidFill>
                  <a:prstClr val="black"/>
                </a:solidFill>
              </a:rPr>
              <a:t>(senso e significato del </a:t>
            </a:r>
            <a:r>
              <a:rPr lang="it-IT" sz="2600" b="1" dirty="0">
                <a:solidFill>
                  <a:prstClr val="black"/>
                </a:solidFill>
              </a:rPr>
              <a:t>tempo</a:t>
            </a:r>
            <a:r>
              <a:rPr lang="it-IT" sz="2600" dirty="0">
                <a:solidFill>
                  <a:prstClr val="black"/>
                </a:solidFill>
              </a:rPr>
              <a:t>; </a:t>
            </a:r>
            <a:r>
              <a:rPr lang="it-IT" sz="2600" b="1" dirty="0">
                <a:solidFill>
                  <a:prstClr val="black"/>
                </a:solidFill>
              </a:rPr>
              <a:t>finitudine e limite </a:t>
            </a:r>
            <a:r>
              <a:rPr lang="it-IT" sz="2600" dirty="0">
                <a:solidFill>
                  <a:prstClr val="black"/>
                </a:solidFill>
              </a:rPr>
              <a:t>della nostra condizione umana; le </a:t>
            </a:r>
            <a:r>
              <a:rPr lang="it-IT" sz="2600" b="1" dirty="0">
                <a:solidFill>
                  <a:prstClr val="black"/>
                </a:solidFill>
              </a:rPr>
              <a:t>stagioni della vita</a:t>
            </a:r>
            <a:r>
              <a:rPr lang="it-IT" sz="2600" dirty="0">
                <a:solidFill>
                  <a:prstClr val="black"/>
                </a:solidFill>
              </a:rPr>
              <a:t>; la </a:t>
            </a:r>
            <a:r>
              <a:rPr lang="it-IT" sz="2600" b="1" dirty="0">
                <a:solidFill>
                  <a:prstClr val="black"/>
                </a:solidFill>
              </a:rPr>
              <a:t>malattia</a:t>
            </a:r>
            <a:r>
              <a:rPr lang="it-IT" sz="2600" dirty="0">
                <a:solidFill>
                  <a:prstClr val="black"/>
                </a:solidFill>
              </a:rPr>
              <a:t>; l’invecchiamento, </a:t>
            </a:r>
            <a:r>
              <a:rPr lang="it-IT" sz="2600" b="1" dirty="0">
                <a:solidFill>
                  <a:prstClr val="black"/>
                </a:solidFill>
              </a:rPr>
              <a:t>le «anticipazioni» </a:t>
            </a:r>
            <a:r>
              <a:rPr lang="it-IT" sz="2600" dirty="0">
                <a:solidFill>
                  <a:prstClr val="black"/>
                </a:solidFill>
              </a:rPr>
              <a:t>della morte; </a:t>
            </a:r>
            <a:r>
              <a:rPr lang="it-IT" sz="2600" b="1" dirty="0">
                <a:solidFill>
                  <a:prstClr val="black"/>
                </a:solidFill>
              </a:rPr>
              <a:t>compimento e congedo)</a:t>
            </a:r>
          </a:p>
          <a:p>
            <a:pPr lvl="0" algn="just"/>
            <a:r>
              <a:rPr lang="it-IT" sz="2400" b="1" dirty="0">
                <a:solidFill>
                  <a:prstClr val="black"/>
                </a:solidFill>
              </a:rPr>
              <a:t>Valorizzare (anche se non religiosa) la dimensione spirituale, che sembra suscitare nuovo interesse </a:t>
            </a:r>
          </a:p>
          <a:p>
            <a:pPr lvl="0" algn="just"/>
            <a:r>
              <a:rPr lang="it-IT" sz="2600" b="1" dirty="0">
                <a:solidFill>
                  <a:prstClr val="black"/>
                </a:solidFill>
              </a:rPr>
              <a:t>Individuare valori e responsabilità etiche per reinterpretare il ruolo e i limiti della medicina e per promuovere le cure palliative.</a:t>
            </a:r>
          </a:p>
          <a:p>
            <a:pPr lvl="0" algn="just"/>
            <a:r>
              <a:rPr lang="it-IT" sz="2600" b="1" dirty="0">
                <a:solidFill>
                  <a:prstClr val="black"/>
                </a:solidFill>
              </a:rPr>
              <a:t>Evitare accanimento o eutanasia, e attivare un reale accompagnamento che permetta di «accettare la morte»</a:t>
            </a:r>
          </a:p>
          <a:p>
            <a:pPr lvl="0" algn="just"/>
            <a:endParaRPr lang="it-IT" sz="2600" b="1" dirty="0">
              <a:solidFill>
                <a:prstClr val="black"/>
              </a:solidFill>
            </a:endParaRP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CE77FFF-63B1-43A1-9924-8B67A343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09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432291" y="477431"/>
            <a:ext cx="9661891" cy="2459979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dirty="0">
                <a:solidFill>
                  <a:prstClr val="black"/>
                </a:solidFill>
                <a:latin typeface="+mn-lt"/>
              </a:rPr>
              <a:t>Impegno e Corresponsabilità di tutti</a:t>
            </a:r>
            <a:br>
              <a:rPr lang="it-IT" altLang="it-IT" sz="3200" b="1" dirty="0">
                <a:latin typeface="+mn-lt"/>
                <a:cs typeface="Times New Roman" panose="02020603050405020304" pitchFamily="18" charset="0"/>
              </a:rPr>
            </a:br>
            <a:r>
              <a:rPr lang="it-IT" altLang="it-IT" sz="3200" b="1" dirty="0">
                <a:latin typeface="+mn-lt"/>
              </a:rPr>
              <a:t>STRATEGIE ALTERNATIVE NELLA GESTIONE DELLA FASE TERMINALE</a:t>
            </a:r>
            <a:br>
              <a:rPr lang="it-IT" altLang="it-IT" sz="3200" b="1" dirty="0">
                <a:latin typeface="+mn-lt"/>
                <a:cs typeface="Times New Roman" panose="02020603050405020304" pitchFamily="18" charset="0"/>
              </a:rPr>
            </a:br>
            <a:endParaRPr lang="it-IT" altLang="it-IT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1213805" y="2573267"/>
            <a:ext cx="9597155" cy="3883096"/>
          </a:xfrm>
        </p:spPr>
        <p:txBody>
          <a:bodyPr/>
          <a:lstStyle/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it-IT" altLang="it-IT" b="1" dirty="0">
                <a:cs typeface="Times New Roman" pitchFamily="18" charset="0"/>
              </a:rPr>
              <a:t>STRATEGIA DELLA NEGAZIONE O DEL CONTROLLO</a:t>
            </a:r>
          </a:p>
          <a:p>
            <a:pPr marL="914377" lvl="1" indent="-514338" algn="just"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it-IT" altLang="it-IT" sz="2000" b="1" dirty="0">
                <a:cs typeface="Times New Roman" pitchFamily="18" charset="0"/>
              </a:rPr>
              <a:t>-Proteggere ad ogni costo il malato terminale dalla consapevolezza della morte</a:t>
            </a:r>
          </a:p>
          <a:p>
            <a:pPr marL="400041" lvl="1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it-IT" altLang="it-IT" sz="2000" b="1" dirty="0">
                <a:cs typeface="Times New Roman" pitchFamily="18" charset="0"/>
              </a:rPr>
              <a:t>	- Controllare la morte tentando di prolungare il processo del morire «ad 	ogni costo»</a:t>
            </a:r>
          </a:p>
          <a:p>
            <a:pPr marL="400041" lvl="1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it-IT" altLang="it-IT" sz="2000" b="1" dirty="0">
                <a:cs typeface="Times New Roman" pitchFamily="18" charset="0"/>
              </a:rPr>
              <a:t>→ Pericolo dell’ </a:t>
            </a:r>
            <a:r>
              <a:rPr lang="it-IT" altLang="it-IT" sz="2000" b="1" i="1" u="sng" dirty="0">
                <a:cs typeface="Times New Roman" pitchFamily="18" charset="0"/>
              </a:rPr>
              <a:t>«accanimento terapeutico»</a:t>
            </a:r>
            <a:r>
              <a:rPr lang="it-IT" altLang="it-IT" sz="2000" b="1" i="1" dirty="0">
                <a:cs typeface="Times New Roman" pitchFamily="18" charset="0"/>
              </a:rPr>
              <a:t> (tempo del morire «mascherato»)</a:t>
            </a:r>
          </a:p>
          <a:p>
            <a:pPr marL="857229" lvl="1" indent="-457189" algn="just">
              <a:spcBef>
                <a:spcPts val="600"/>
              </a:spcBef>
              <a:spcAft>
                <a:spcPts val="600"/>
              </a:spcAft>
              <a:buFontTx/>
              <a:buAutoNum type="alphaUcPeriod" startAt="2"/>
              <a:defRPr/>
            </a:pPr>
            <a:r>
              <a:rPr lang="it-IT" altLang="it-IT" sz="2000" b="1" i="1" dirty="0">
                <a:cs typeface="Times New Roman" pitchFamily="18" charset="0"/>
              </a:rPr>
              <a:t>- Combattere e controllare la morte attraverso il tentativo di anticipare la morte in nome del dominio dell’uomo sul proprio destino</a:t>
            </a:r>
          </a:p>
          <a:p>
            <a:pPr marL="400041" lvl="1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it-IT" altLang="it-IT" sz="2000" b="1" i="1" dirty="0">
                <a:cs typeface="Times New Roman" pitchFamily="18" charset="0"/>
              </a:rPr>
              <a:t>→   Pericolo dell’ </a:t>
            </a:r>
            <a:r>
              <a:rPr lang="it-IT" altLang="it-IT" sz="2000" b="1" i="1" u="sng" dirty="0">
                <a:cs typeface="Times New Roman" pitchFamily="18" charset="0"/>
              </a:rPr>
              <a:t>«eutanasia» e del «suicidio assistito»</a:t>
            </a:r>
            <a:r>
              <a:rPr lang="it-IT" altLang="it-IT" sz="2000" b="1" i="1" dirty="0">
                <a:cs typeface="Times New Roman" pitchFamily="18" charset="0"/>
              </a:rPr>
              <a:t>(tempo del morire «annullato»)</a:t>
            </a:r>
          </a:p>
          <a:p>
            <a:pPr marL="914377" lvl="1" indent="-514338" algn="just">
              <a:spcBef>
                <a:spcPts val="1200"/>
              </a:spcBef>
              <a:spcAft>
                <a:spcPts val="1200"/>
              </a:spcAft>
              <a:buFont typeface="+mj-lt"/>
              <a:buAutoNum type="alphaUcPeriod"/>
              <a:defRPr/>
            </a:pPr>
            <a:endParaRPr lang="it-IT" altLang="it-IT" b="1" dirty="0">
              <a:cs typeface="Times New Roman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78BD5F-63A0-423C-B536-166461EF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736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963738" y="765175"/>
            <a:ext cx="8280400" cy="863600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br>
              <a:rPr lang="it-IT" altLang="it-IT" sz="2800" b="1" dirty="0">
                <a:solidFill>
                  <a:srgbClr val="000000"/>
                </a:solidFill>
                <a:ea typeface="+mn-ea"/>
                <a:cs typeface="Times New Roman" pitchFamily="18" charset="0"/>
              </a:rPr>
            </a:br>
            <a:endParaRPr lang="it-IT" altLang="it-IT" sz="3200" b="1" dirty="0">
              <a:cs typeface="Times New Roman" pitchFamily="18" charset="0"/>
            </a:endParaRP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196975"/>
            <a:ext cx="7772400" cy="4756151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it-IT" altLang="it-IT" b="1" dirty="0">
                <a:cs typeface="Times New Roman" pitchFamily="18" charset="0"/>
              </a:rPr>
              <a:t>2. STRATEGIA DELL’ACCOMPAGNAMENTO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it-IT" altLang="it-IT" b="1" dirty="0"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it-IT" altLang="it-IT" b="1" dirty="0">
                <a:cs typeface="Times New Roman" pitchFamily="18" charset="0"/>
              </a:rPr>
              <a:t>Riconoscere i limiti della condizione umana e della medicina stessa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it-IT" altLang="it-IT" b="1" dirty="0">
                <a:cs typeface="Times New Roman" pitchFamily="18" charset="0"/>
              </a:rPr>
              <a:t>Spostare lo sforzo terapeutico dal «guarire» al «prendersi cura», con più attenzione al trattamento dei sintomi e ad alleviare il dolore.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it-IT" altLang="it-IT" b="1" dirty="0">
                <a:cs typeface="Times New Roman" pitchFamily="18" charset="0"/>
              </a:rPr>
              <a:t>Stare accanto al malato con il sostegno psicologico e spirituale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it-IT" altLang="it-IT" b="1" dirty="0">
                <a:cs typeface="Times New Roman" pitchFamily="18" charset="0"/>
              </a:rPr>
              <a:t>Significato ed impegno delle Cure Palliative</a:t>
            </a:r>
          </a:p>
          <a:p>
            <a:pPr marL="400041" lvl="1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it-IT" altLang="it-IT" b="1" dirty="0">
              <a:cs typeface="Times New Roman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0186370-41BA-4B05-93B3-9AF9AD83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195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Valore della vita e suo rispetto fino alla fine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>
          <a:xfrm>
            <a:off x="1919288" y="1600200"/>
            <a:ext cx="8291512" cy="463708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Dignità della persona e valore fondamentale ed universale della vita umana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Per il credente: dono di Dio, responsabilità dell’uomo, rispetto, cura e promozione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Realtà e mistero della morte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Il processo del morire oggi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Attenzione e cura del dolore , sofferenza, solitudine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«Ars moriendi»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No all’accanimento terapeutico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No all’eutanasia e al suicidio assistito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it-IT" altLang="it-IT" sz="2400"/>
              <a:t>Sì all’accompagnamento e alle cure palliative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6171367-7642-4435-B039-B0726CAC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1408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it-IT" altLang="it-IT" b="1" kern="0" dirty="0">
                <a:solidFill>
                  <a:srgbClr val="000000"/>
                </a:solidFill>
                <a:latin typeface="Times New Roman"/>
                <a:cs typeface="Times New Roman" pitchFamily="18" charset="0"/>
              </a:rPr>
              <a:t>Alcune questioni etiche riguardanti il «fine vita»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47500" lnSpcReduction="20000"/>
          </a:bodyPr>
          <a:lstStyle/>
          <a:p>
            <a:pPr marL="514338" indent="-514338">
              <a:buFont typeface="+mj-lt"/>
              <a:buAutoNum type="arabicPeriod"/>
              <a:defRPr/>
            </a:pPr>
            <a:endParaRPr lang="it-IT" altLang="it-IT" b="1" kern="0" dirty="0">
              <a:solidFill>
                <a:srgbClr val="000000"/>
              </a:solidFill>
              <a:latin typeface="Times New Roman"/>
              <a:ea typeface="+mj-ea"/>
              <a:cs typeface="Times New Roman" pitchFamily="18" charset="0"/>
            </a:endParaRP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«Accanimento terapeutico»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Eutanasia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Suicidio Assistito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Desistenza terapeutica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Sedazione palliativa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Alimentazione e idratazione artificiali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DAT e pianificazione condivisa delle cure</a:t>
            </a:r>
          </a:p>
          <a:p>
            <a:pPr marL="514338" indent="-514338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it-IT" altLang="it-IT" sz="4100" b="1" kern="0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Cure palliative e accompagnamento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60B58B-21AB-456E-B6C3-28D78B33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002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-1" y="0"/>
            <a:ext cx="120491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110762" y="417879"/>
            <a:ext cx="10515600" cy="1325563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latin typeface="+mn-lt"/>
              </a:rPr>
              <a:t>ACCANIMENTO TERAPEUTICO</a:t>
            </a:r>
            <a:br>
              <a:rPr lang="it-IT" altLang="it-IT" sz="3200" dirty="0"/>
            </a:br>
            <a:r>
              <a:rPr lang="it-IT" altLang="it-IT" sz="3200" dirty="0"/>
              <a:t>1. </a:t>
            </a:r>
            <a:r>
              <a:rPr lang="it-IT" altLang="it-IT" sz="3200" dirty="0">
                <a:cs typeface="Times New Roman" panose="02020603050405020304" pitchFamily="18" charset="0"/>
              </a:rPr>
              <a:t>Alcune definizioni</a:t>
            </a:r>
            <a:r>
              <a:rPr lang="it-IT" altLang="it-IT" sz="3200" dirty="0"/>
              <a:t> 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L’espressione “</a:t>
            </a:r>
            <a:r>
              <a:rPr lang="it-IT" altLang="it-IT" b="1" dirty="0">
                <a:cs typeface="Times New Roman" panose="02020603050405020304" pitchFamily="18" charset="0"/>
              </a:rPr>
              <a:t>accanimento terapeutico</a:t>
            </a:r>
            <a:r>
              <a:rPr lang="it-IT" altLang="it-IT" dirty="0">
                <a:cs typeface="Times New Roman" panose="02020603050405020304" pitchFamily="18" charset="0"/>
              </a:rPr>
              <a:t>” risulta piuttosto “infelice”, non corretta; </a:t>
            </a:r>
          </a:p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in effetti sarebbe meglio parlare di “</a:t>
            </a:r>
            <a:r>
              <a:rPr lang="it-IT" altLang="it-IT" b="1" dirty="0">
                <a:cs typeface="Times New Roman" panose="02020603050405020304" pitchFamily="18" charset="0"/>
              </a:rPr>
              <a:t>accanimento clinico” o “ostinazione clinica</a:t>
            </a:r>
            <a:r>
              <a:rPr lang="it-IT" altLang="it-IT" dirty="0">
                <a:cs typeface="Times New Roman" panose="02020603050405020304" pitchFamily="18" charset="0"/>
              </a:rPr>
              <a:t>”, perché altrimenti si andrebbe in contraddizione con il concetto di terapia.</a:t>
            </a:r>
            <a:r>
              <a:rPr lang="it-IT" altLang="it-IT" dirty="0"/>
              <a:t>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78E5E24-92B9-4667-A565-696E5822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663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/>
              <a:t>1. </a:t>
            </a:r>
            <a:r>
              <a:rPr lang="it-IT" altLang="it-IT" sz="3200">
                <a:cs typeface="Times New Roman" panose="02020603050405020304" pitchFamily="18" charset="0"/>
              </a:rPr>
              <a:t>Alcune definizioni</a:t>
            </a:r>
            <a:r>
              <a:rPr lang="it-IT" altLang="it-IT" sz="3200"/>
              <a:t> 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Si possono trovare le seguenti definizioni:</a:t>
            </a:r>
          </a:p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- </a:t>
            </a:r>
            <a:r>
              <a:rPr lang="it-IT" altLang="it-IT" i="1" dirty="0">
                <a:cs typeface="Times New Roman" panose="02020603050405020304" pitchFamily="18" charset="0"/>
              </a:rPr>
              <a:t>Comitato Nazionale per la Bioetica italiano, documento del 1995</a:t>
            </a:r>
            <a:r>
              <a:rPr lang="it-IT" altLang="it-IT" dirty="0">
                <a:cs typeface="Times New Roman" panose="02020603050405020304" pitchFamily="18" charset="0"/>
              </a:rPr>
              <a:t>: </a:t>
            </a:r>
            <a:r>
              <a:rPr lang="it-IT" altLang="it-IT" b="1" dirty="0">
                <a:cs typeface="Times New Roman" panose="02020603050405020304" pitchFamily="18" charset="0"/>
              </a:rPr>
              <a:t>“Trattamento di documentata </a:t>
            </a:r>
            <a:r>
              <a:rPr lang="it-IT" altLang="it-IT" b="1" u="sng" dirty="0">
                <a:cs typeface="Times New Roman" panose="02020603050405020304" pitchFamily="18" charset="0"/>
              </a:rPr>
              <a:t>inefficacia</a:t>
            </a:r>
            <a:r>
              <a:rPr lang="it-IT" altLang="it-IT" b="1" dirty="0">
                <a:cs typeface="Times New Roman" panose="02020603050405020304" pitchFamily="18" charset="0"/>
              </a:rPr>
              <a:t> in relazione all’obiettivo, a cui si aggiunge la presenza di un rischio elevato e/o una particolare </a:t>
            </a:r>
            <a:r>
              <a:rPr lang="it-IT" altLang="it-IT" b="1" u="sng" dirty="0">
                <a:cs typeface="Times New Roman" panose="02020603050405020304" pitchFamily="18" charset="0"/>
              </a:rPr>
              <a:t>gravosità</a:t>
            </a:r>
            <a:r>
              <a:rPr lang="it-IT" altLang="it-IT" b="1" dirty="0">
                <a:cs typeface="Times New Roman" panose="02020603050405020304" pitchFamily="18" charset="0"/>
              </a:rPr>
              <a:t> per il paziente con un’ulteriore sofferenza, in cui l’eccezionalità dei mezzi adoperati risulta chiaramente </a:t>
            </a:r>
            <a:r>
              <a:rPr lang="it-IT" altLang="it-IT" b="1" u="sng" dirty="0">
                <a:cs typeface="Times New Roman" panose="02020603050405020304" pitchFamily="18" charset="0"/>
              </a:rPr>
              <a:t>sproporzionata</a:t>
            </a:r>
            <a:r>
              <a:rPr lang="it-IT" altLang="it-IT" b="1" dirty="0">
                <a:cs typeface="Times New Roman" panose="02020603050405020304" pitchFamily="18" charset="0"/>
              </a:rPr>
              <a:t> agli obiettivi della condizione specifica”.</a:t>
            </a:r>
            <a:r>
              <a:rPr lang="it-IT" altLang="it-IT" dirty="0"/>
              <a:t>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8926628-15BC-48E6-A82B-E95D0ADD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87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-1" y="0"/>
            <a:ext cx="120872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/>
              <a:t>1. </a:t>
            </a:r>
            <a:r>
              <a:rPr lang="it-IT" altLang="it-IT" sz="3200">
                <a:cs typeface="Times New Roman" panose="02020603050405020304" pitchFamily="18" charset="0"/>
              </a:rPr>
              <a:t>Alcune definizioni</a:t>
            </a:r>
            <a:r>
              <a:rPr lang="it-IT" altLang="it-IT" sz="3200"/>
              <a:t> 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28777"/>
            <a:ext cx="7772400" cy="4467225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it-IT" altLang="it-IT" b="1" i="1" dirty="0">
                <a:cs typeface="Times New Roman" pitchFamily="18" charset="0"/>
              </a:rPr>
              <a:t>Codice di Deontologia Medica (2016), art. 16</a:t>
            </a:r>
            <a:r>
              <a:rPr lang="it-IT" altLang="it-IT" b="1" dirty="0">
                <a:cs typeface="Times New Roman" pitchFamily="18" charset="0"/>
              </a:rPr>
              <a:t>:</a:t>
            </a:r>
          </a:p>
          <a:p>
            <a:pPr marL="0" indent="0" algn="just">
              <a:buNone/>
              <a:defRPr/>
            </a:pPr>
            <a:r>
              <a:rPr lang="it-IT" altLang="it-IT" i="1" dirty="0">
                <a:cs typeface="Times New Roman" pitchFamily="18" charset="0"/>
              </a:rPr>
              <a:t>Il medico, tenendo conto delle volontà espresse dal paziente o dal suo rappresentante legale e dei principi di efficacia e di appropriatezza delle cure, </a:t>
            </a:r>
            <a:r>
              <a:rPr lang="it-IT" altLang="it-IT" b="1" i="1" dirty="0">
                <a:cs typeface="Times New Roman" pitchFamily="18" charset="0"/>
              </a:rPr>
              <a:t>non intraprende né insiste in procedure diagnostiche e interventi terapeutici clinicamente inappropriati ed eticamente non proporzionati</a:t>
            </a:r>
            <a:r>
              <a:rPr lang="it-IT" altLang="it-IT" i="1" dirty="0">
                <a:cs typeface="Times New Roman" pitchFamily="18" charset="0"/>
              </a:rPr>
              <a:t>, dai quali non ci si possa fondatamente attendere un effettivo beneficio per la salute e/o un miglioramento della qualità della vita.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51DB7AC-79F2-45A6-8994-B0164021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18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dirty="0"/>
              <a:t>1. </a:t>
            </a:r>
            <a:r>
              <a:rPr lang="it-IT" altLang="it-IT" sz="3200" dirty="0">
                <a:cs typeface="Times New Roman" panose="02020603050405020304" pitchFamily="18" charset="0"/>
              </a:rPr>
              <a:t>Alcune definizioni</a:t>
            </a:r>
            <a:r>
              <a:rPr lang="it-IT" altLang="it-IT" sz="3200" dirty="0"/>
              <a:t> 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- </a:t>
            </a:r>
            <a:r>
              <a:rPr lang="it-IT" altLang="it-IT" i="1" dirty="0">
                <a:cs typeface="Times New Roman" panose="02020603050405020304" pitchFamily="18" charset="0"/>
              </a:rPr>
              <a:t>Enciclica </a:t>
            </a:r>
            <a:r>
              <a:rPr lang="it-IT" altLang="it-IT" i="1" dirty="0" err="1">
                <a:cs typeface="Times New Roman" panose="02020603050405020304" pitchFamily="18" charset="0"/>
              </a:rPr>
              <a:t>Evangelium</a:t>
            </a:r>
            <a:r>
              <a:rPr lang="it-IT" altLang="it-IT" i="1" dirty="0">
                <a:cs typeface="Times New Roman" panose="02020603050405020304" pitchFamily="18" charset="0"/>
              </a:rPr>
              <a:t> Vitae (1995), n. 65</a:t>
            </a:r>
            <a:r>
              <a:rPr lang="it-IT" altLang="it-IT" dirty="0">
                <a:cs typeface="Times New Roman" panose="02020603050405020304" pitchFamily="18" charset="0"/>
              </a:rPr>
              <a:t>: </a:t>
            </a:r>
            <a:r>
              <a:rPr lang="it-IT" altLang="it-IT" b="1" dirty="0">
                <a:cs typeface="Times New Roman" panose="02020603050405020304" pitchFamily="18" charset="0"/>
              </a:rPr>
              <a:t>“… Certi interventi medici non più adeguati alla reale situazione del malato, perché ormai </a:t>
            </a:r>
            <a:r>
              <a:rPr lang="it-IT" altLang="it-IT" b="1" u="sng" dirty="0">
                <a:cs typeface="Times New Roman" panose="02020603050405020304" pitchFamily="18" charset="0"/>
              </a:rPr>
              <a:t>sproporzionati</a:t>
            </a:r>
            <a:r>
              <a:rPr lang="it-IT" altLang="it-IT" b="1" dirty="0">
                <a:cs typeface="Times New Roman" panose="02020603050405020304" pitchFamily="18" charset="0"/>
              </a:rPr>
              <a:t> ai risultati che si potrebbero sperare o anche troppo </a:t>
            </a:r>
            <a:r>
              <a:rPr lang="it-IT" altLang="it-IT" b="1" u="sng" dirty="0">
                <a:cs typeface="Times New Roman" panose="02020603050405020304" pitchFamily="18" charset="0"/>
              </a:rPr>
              <a:t>gravosi</a:t>
            </a:r>
            <a:r>
              <a:rPr lang="it-IT" altLang="it-IT" b="1" dirty="0">
                <a:cs typeface="Times New Roman" panose="02020603050405020304" pitchFamily="18" charset="0"/>
              </a:rPr>
              <a:t> per lui e per la sua famiglia. … Si può rinunciare a trattamenti che procurerebbero soltanto un </a:t>
            </a:r>
            <a:r>
              <a:rPr lang="it-IT" altLang="it-IT" b="1" u="sng" dirty="0">
                <a:cs typeface="Times New Roman" panose="02020603050405020304" pitchFamily="18" charset="0"/>
              </a:rPr>
              <a:t>prolungamento precario e penoso della vita</a:t>
            </a:r>
            <a:r>
              <a:rPr lang="it-IT" altLang="it-IT" b="1" dirty="0">
                <a:cs typeface="Times New Roman" panose="02020603050405020304" pitchFamily="18" charset="0"/>
              </a:rPr>
              <a:t>, senza tuttavia interrompere le cure normali dovute all’ammalato in simili casi”.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AB1BB6A-2DBF-4E28-BFD1-0DB89007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8121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Papa Francesco (2017)</a:t>
            </a:r>
          </a:p>
        </p:txBody>
      </p:sp>
      <p:sp>
        <p:nvSpPr>
          <p:cNvPr id="30723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altLang="it-IT" dirty="0"/>
              <a:t>«occorre quindi un supplemento di saggezza, perché è oggi è più insidiosa la tentazione di insistere con trattamenti che producono potenti effetti sul corpo, ma talora non giovano al bene integrale della persona»</a:t>
            </a:r>
          </a:p>
          <a:p>
            <a:pPr marL="0" indent="0">
              <a:buNone/>
              <a:defRPr/>
            </a:pPr>
            <a:r>
              <a:rPr lang="it-IT" altLang="it-IT" i="1" dirty="0"/>
              <a:t>(Messaggio al Meeting della WMA, 7.11.2017)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E46B8ED-6772-4127-BB08-75B2A83D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29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-7620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 dirty="0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a.</a:t>
            </a:r>
            <a:r>
              <a:rPr lang="it-IT" altLang="it-IT">
                <a:cs typeface="Times New Roman" panose="02020603050405020304" pitchFamily="18" charset="0"/>
              </a:rPr>
              <a:t> L’approccio etico dovrebbe privilegiare l’istanza della “</a:t>
            </a:r>
            <a:r>
              <a:rPr lang="it-IT" altLang="it-IT" b="1">
                <a:cs typeface="Times New Roman" panose="02020603050405020304" pitchFamily="18" charset="0"/>
              </a:rPr>
              <a:t>alleanza terapeutica</a:t>
            </a:r>
            <a:r>
              <a:rPr lang="it-IT" altLang="it-IT">
                <a:cs typeface="Times New Roman" panose="02020603050405020304" pitchFamily="18" charset="0"/>
              </a:rPr>
              <a:t>”, per cui nella relazione medico/infermiere-paziente è possibile l’informazione, il dialogo e la condivisione delle decisioni terapeutiche da prendere.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ECB8358-61E9-4AF5-930F-295CAFC22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3595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-9526" y="0"/>
            <a:ext cx="12201525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b.</a:t>
            </a:r>
            <a:r>
              <a:rPr lang="it-IT" altLang="it-IT">
                <a:cs typeface="Times New Roman" panose="02020603050405020304" pitchFamily="18" charset="0"/>
              </a:rPr>
              <a:t> Ciò permette di analizzare “</a:t>
            </a:r>
            <a:r>
              <a:rPr lang="it-IT" altLang="it-IT" b="1">
                <a:cs typeface="Times New Roman" panose="02020603050405020304" pitchFamily="18" charset="0"/>
              </a:rPr>
              <a:t>caso per caso</a:t>
            </a:r>
            <a:r>
              <a:rPr lang="it-IT" altLang="it-IT">
                <a:cs typeface="Times New Roman" panose="02020603050405020304" pitchFamily="18" charset="0"/>
              </a:rPr>
              <a:t>” le scelte terapeutiche, specialmente nelle </a:t>
            </a:r>
            <a:r>
              <a:rPr lang="it-IT" altLang="it-IT" b="1">
                <a:cs typeface="Times New Roman" panose="02020603050405020304" pitchFamily="18" charset="0"/>
              </a:rPr>
              <a:t>situazioni di incertezza</a:t>
            </a:r>
            <a:r>
              <a:rPr lang="it-IT" altLang="it-IT">
                <a:cs typeface="Times New Roman" panose="02020603050405020304" pitchFamily="18" charset="0"/>
              </a:rPr>
              <a:t> nelle quali è difficile individuare la stessa “appropriatezza” dei trattamenti, per cui è fondamentale il coinvolgimento del paziente nella valutazione e quindi nella decisione.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5DCAAB4-A919-4E1A-BCED-A0ED8B872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74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0" y="66675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2208215" y="1628777"/>
            <a:ext cx="7773987" cy="4467225"/>
          </a:xfrm>
        </p:spPr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c.</a:t>
            </a:r>
            <a:r>
              <a:rPr lang="it-IT" altLang="it-IT">
                <a:cs typeface="Times New Roman" panose="02020603050405020304" pitchFamily="18" charset="0"/>
              </a:rPr>
              <a:t> Non è tanto questione di giudicare il trattamento medico “in se stesso”, ma di considerarlo nella prospettiva globale del paziente, per cui il criterio fondamentale è quello della </a:t>
            </a:r>
            <a:r>
              <a:rPr lang="it-IT" altLang="it-IT" b="1">
                <a:cs typeface="Times New Roman" panose="02020603050405020304" pitchFamily="18" charset="0"/>
              </a:rPr>
              <a:t>“proporzionalità” delle cure.</a:t>
            </a:r>
            <a:endParaRPr lang="it-IT" altLang="it-IT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altLang="it-IT">
                <a:cs typeface="Times New Roman" panose="02020603050405020304" pitchFamily="18" charset="0"/>
              </a:rPr>
              <a:t>Ciò implica l’analisi di criteri di natura </a:t>
            </a:r>
            <a:r>
              <a:rPr lang="it-IT" altLang="it-IT" i="1">
                <a:cs typeface="Times New Roman" panose="02020603050405020304" pitchFamily="18" charset="0"/>
              </a:rPr>
              <a:t>oggettiva</a:t>
            </a:r>
            <a:r>
              <a:rPr lang="it-IT" altLang="it-IT">
                <a:cs typeface="Times New Roman" panose="02020603050405020304" pitchFamily="18" charset="0"/>
              </a:rPr>
              <a:t> (natura dei mezzi, il loro costo, considerazioni di giustizia nella loro applicazione, …) e criteri di natura </a:t>
            </a:r>
            <a:r>
              <a:rPr lang="it-IT" altLang="it-IT" i="1">
                <a:cs typeface="Times New Roman" panose="02020603050405020304" pitchFamily="18" charset="0"/>
              </a:rPr>
              <a:t>soggettiva</a:t>
            </a:r>
            <a:r>
              <a:rPr lang="it-IT" altLang="it-IT">
                <a:cs typeface="Times New Roman" panose="02020603050405020304" pitchFamily="18" charset="0"/>
              </a:rPr>
              <a:t> (condizioni psicologiche del paziente, sua valutazione esistenziale e spirituale, relazioni familiari, …).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834605-EF74-4336-B488-F9A1F6EB2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734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2208215" y="1700215"/>
            <a:ext cx="7773987" cy="4395787"/>
          </a:xfrm>
        </p:spPr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d.</a:t>
            </a:r>
            <a:r>
              <a:rPr lang="it-IT" altLang="it-IT">
                <a:cs typeface="Times New Roman" panose="02020603050405020304" pitchFamily="18" charset="0"/>
              </a:rPr>
              <a:t> Quindi il problema dell’“accanimento clinico” si pone sostanzialmente in situazioni difficili e “complesse”, specialmente in condizioni di fine vita, processi cronico-degenerativi, </a:t>
            </a:r>
            <a:r>
              <a:rPr lang="it-IT" altLang="it-IT" b="1">
                <a:cs typeface="Times New Roman" panose="02020603050405020304" pitchFamily="18" charset="0"/>
              </a:rPr>
              <a:t>dove non si tratta del problema specifico del rapporto fra cure appropriate e il consenso/dissenso</a:t>
            </a:r>
            <a:r>
              <a:rPr lang="it-IT" altLang="it-IT">
                <a:cs typeface="Times New Roman" panose="02020603050405020304" pitchFamily="18" charset="0"/>
              </a:rPr>
              <a:t> da parte del paziente (altra questione etica rilevante), </a:t>
            </a:r>
            <a:r>
              <a:rPr lang="it-IT" altLang="it-IT" b="1">
                <a:cs typeface="Times New Roman" panose="02020603050405020304" pitchFamily="18" charset="0"/>
              </a:rPr>
              <a:t>ma</a:t>
            </a:r>
            <a:r>
              <a:rPr lang="it-IT" altLang="it-IT">
                <a:cs typeface="Times New Roman" panose="02020603050405020304" pitchFamily="18" charset="0"/>
              </a:rPr>
              <a:t> di come risolvere </a:t>
            </a:r>
            <a:r>
              <a:rPr lang="it-IT" altLang="it-IT" b="1">
                <a:cs typeface="Times New Roman" panose="02020603050405020304" pitchFamily="18" charset="0"/>
              </a:rPr>
              <a:t>l’incertezza sul procedere, su evitare/sospendere certe terapie e di attivare adeguate forme di assistenza</a:t>
            </a:r>
            <a:r>
              <a:rPr lang="it-IT" altLang="it-IT">
                <a:cs typeface="Times New Roman" panose="02020603050405020304" pitchFamily="18" charset="0"/>
              </a:rPr>
              <a:t> (eventuali cure palliative).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3A48290-1A17-4C0D-A24F-A59080B1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1847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b="1" dirty="0">
                <a:cs typeface="Times New Roman" panose="02020603050405020304" pitchFamily="18" charset="0"/>
              </a:rPr>
              <a:t>e.</a:t>
            </a:r>
            <a:r>
              <a:rPr lang="it-IT" altLang="it-IT" dirty="0">
                <a:cs typeface="Times New Roman" panose="02020603050405020304" pitchFamily="18" charset="0"/>
              </a:rPr>
              <a:t> A questo punto è risolvibile il problema etico e giuridico, ma rimane </a:t>
            </a:r>
            <a:r>
              <a:rPr lang="it-IT" altLang="it-IT" i="1" dirty="0">
                <a:cs typeface="Times New Roman" panose="02020603050405020304" pitchFamily="18" charset="0"/>
              </a:rPr>
              <a:t>la questione psicologica e di procedere concretamente, tra il “non iniziare” una forma di «accanimento», (ostinazione) e l’eventuale sospensione di un trattamento già in atto e che risultasse ormai “accanimento”.</a:t>
            </a:r>
            <a:r>
              <a:rPr lang="it-IT" altLang="it-IT" dirty="0"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L’“accanimento terapeutico” riguarda sostanzialmente procedure mediche, e non deve riguardare le forme di assistenza di base, di terapia del dolore, di sostegno psicologico e spirituale.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54249F-FC0D-419F-96B8-5A83159E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9569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f.</a:t>
            </a:r>
            <a:r>
              <a:rPr lang="it-IT" altLang="it-IT">
                <a:cs typeface="Times New Roman" panose="02020603050405020304" pitchFamily="18" charset="0"/>
              </a:rPr>
              <a:t> Nei casi clinici che presentano particolare incertezza, suscitano dilemmi etici, si caratterizzano per situazioni di conflittualità, può essere utile la </a:t>
            </a:r>
            <a:r>
              <a:rPr lang="it-IT" altLang="it-IT" b="1">
                <a:cs typeface="Times New Roman" panose="02020603050405020304" pitchFamily="18" charset="0"/>
              </a:rPr>
              <a:t>consulenza etica</a:t>
            </a:r>
            <a:r>
              <a:rPr lang="it-IT" altLang="it-IT">
                <a:cs typeface="Times New Roman" panose="02020603050405020304" pitchFamily="18" charset="0"/>
              </a:rPr>
              <a:t>, come </a:t>
            </a:r>
            <a:r>
              <a:rPr lang="it-IT" altLang="it-IT" b="1">
                <a:cs typeface="Times New Roman" panose="02020603050405020304" pitchFamily="18" charset="0"/>
              </a:rPr>
              <a:t>Servizio di Bioetica – Comitato Etico per la Pratica Clinica</a:t>
            </a:r>
            <a:r>
              <a:rPr lang="it-IT" altLang="it-IT">
                <a:cs typeface="Times New Roman" panose="02020603050405020304" pitchFamily="18" charset="0"/>
              </a:rPr>
              <a:t>, sia per gli operatori sanitari che per il paziente/familiari.</a:t>
            </a:r>
            <a:endParaRPr lang="it-IT" altLang="it-IT" b="1">
              <a:cs typeface="Times New Roman" panose="02020603050405020304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D68A23A-DFBD-4567-BF2E-EA80576E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961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>
                <a:cs typeface="Times New Roman" panose="02020603050405020304" pitchFamily="18" charset="0"/>
              </a:rPr>
              <a:t>Alcune indicazioni etiche 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xfrm>
            <a:off x="2279650" y="1628777"/>
            <a:ext cx="7702551" cy="4467225"/>
          </a:xfrm>
        </p:spPr>
        <p:txBody>
          <a:bodyPr/>
          <a:lstStyle/>
          <a:p>
            <a:pPr marL="0" indent="0" algn="just">
              <a:buNone/>
            </a:pPr>
            <a:r>
              <a:rPr lang="it-IT" altLang="it-IT" b="1">
                <a:cs typeface="Times New Roman" panose="02020603050405020304" pitchFamily="18" charset="0"/>
              </a:rPr>
              <a:t>g.</a:t>
            </a:r>
            <a:r>
              <a:rPr lang="it-IT" altLang="it-IT">
                <a:cs typeface="Times New Roman" panose="02020603050405020304" pitchFamily="18" charset="0"/>
              </a:rPr>
              <a:t> Anche da un punto di vista della </a:t>
            </a:r>
            <a:r>
              <a:rPr lang="it-IT" altLang="it-IT" b="1">
                <a:cs typeface="Times New Roman" panose="02020603050405020304" pitchFamily="18" charset="0"/>
              </a:rPr>
              <a:t>Chiesa Cattolica</a:t>
            </a:r>
            <a:r>
              <a:rPr lang="it-IT" altLang="it-IT">
                <a:cs typeface="Times New Roman" panose="02020603050405020304" pitchFamily="18" charset="0"/>
              </a:rPr>
              <a:t> si ricorda che: </a:t>
            </a:r>
            <a:r>
              <a:rPr lang="it-IT" altLang="it-IT" b="1">
                <a:cs typeface="Times New Roman" panose="02020603050405020304" pitchFamily="18" charset="0"/>
              </a:rPr>
              <a:t>“L’interruzione di procedure mediche onerose, pericolose, straordinarie o sproporzionate rispetto ai risultati attesi può essere legittima … Non si vuole così procurare la morte: si accetta di non poterla impedire. Le decisioni devono essere prese dal paziente, da coloro che ne hanno legalmente il diritto rispettando sempre la ragionevole volontà e gli interessi legittimi del paziente”</a:t>
            </a:r>
            <a:r>
              <a:rPr lang="it-IT" altLang="it-IT">
                <a:cs typeface="Times New Roman" panose="02020603050405020304" pitchFamily="18" charset="0"/>
              </a:rPr>
              <a:t> (Catechismo della Chiesa Cattolica, n. 2278).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4D590A-510D-4EB6-973E-49163C18D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719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2. Eutanasia</a:t>
            </a:r>
          </a:p>
        </p:txBody>
      </p:sp>
      <p:sp>
        <p:nvSpPr>
          <p:cNvPr id="33795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altLang="it-IT" b="1"/>
              <a:t>Comitato Nazionale per la Bioetica (CNB) 18.7.2019 </a:t>
            </a:r>
          </a:p>
          <a:p>
            <a:pPr marL="0" indent="0">
              <a:buNone/>
            </a:pPr>
            <a:r>
              <a:rPr lang="it-IT" altLang="it-IT"/>
              <a:t>«Eutanasia è intesa come </a:t>
            </a:r>
            <a:r>
              <a:rPr lang="it-IT" altLang="it-IT" b="1"/>
              <a:t>l’atto con cui un medico o altra persona somministra farmaci su libera richiesta del soggetto consapevole e informato, con lo scopo di provocare intenzionalmente la morte immediata del richiedente… al fine di togliere la sofferenza…omicidio del consenziente </a:t>
            </a:r>
            <a:r>
              <a:rPr lang="it-IT" altLang="it-IT"/>
              <a:t>(art. 579 c.p.)»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12E2FF7-DD5F-48B8-8D9C-51D4BF632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714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2. Eutanasia</a:t>
            </a:r>
          </a:p>
        </p:txBody>
      </p:sp>
      <p:sp>
        <p:nvSpPr>
          <p:cNvPr id="34819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altLang="it-IT" b="1"/>
              <a:t>Evangelium Vitae, n. 65:</a:t>
            </a:r>
          </a:p>
          <a:p>
            <a:pPr marL="0" indent="0">
              <a:buNone/>
            </a:pPr>
            <a:r>
              <a:rPr lang="it-IT" altLang="it-IT"/>
              <a:t>«</a:t>
            </a:r>
            <a:r>
              <a:rPr lang="it-IT" altLang="it-IT" b="1"/>
              <a:t>Un’azione o una omissione che di natura sua e nelle intenzioni procura la morte, allo scopo di eliminare ogni dolore. L’eutanasia si situa, dunque, al livello delle intenzioni e dei metodi usati</a:t>
            </a:r>
            <a:r>
              <a:rPr lang="it-IT" altLang="it-IT"/>
              <a:t>.»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86A5893-32E2-4CCA-9EB9-C6570D6B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622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 noChangeArrowheads="1"/>
          </p:cNvSpPr>
          <p:nvPr>
            <p:ph type="title"/>
          </p:nvPr>
        </p:nvSpPr>
        <p:spPr>
          <a:xfrm>
            <a:off x="2209800" y="333375"/>
            <a:ext cx="7772400" cy="1143000"/>
          </a:xfrm>
        </p:spPr>
        <p:txBody>
          <a:bodyPr/>
          <a:lstStyle/>
          <a:p>
            <a:r>
              <a:rPr lang="it-IT" altLang="it-IT" b="1"/>
              <a:t>2. Eutanasia</a:t>
            </a:r>
          </a:p>
        </p:txBody>
      </p:sp>
      <p:sp>
        <p:nvSpPr>
          <p:cNvPr id="35843" name="Segnaposto contenuto 2"/>
          <p:cNvSpPr>
            <a:spLocks noGrp="1" noChangeArrowheads="1"/>
          </p:cNvSpPr>
          <p:nvPr>
            <p:ph idx="1"/>
          </p:nvPr>
        </p:nvSpPr>
        <p:spPr>
          <a:xfrm>
            <a:off x="2209800" y="1476377"/>
            <a:ext cx="7772400" cy="5121275"/>
          </a:xfrm>
        </p:spPr>
        <p:txBody>
          <a:bodyPr/>
          <a:lstStyle/>
          <a:p>
            <a:r>
              <a:rPr lang="it-IT" altLang="it-IT" sz="2400" b="1"/>
              <a:t>Evangelium vitae, n. 65</a:t>
            </a:r>
            <a:r>
              <a:rPr lang="it-IT" altLang="it-IT" sz="2400"/>
              <a:t>: «confermo che l’eutanasia è una grave violazione della legge di Dio, in quanto uccisione deliberata moralmente inaccettabile di una persona umana. Tale dottrina è fondata sulla legge naturale e sulla Parola di Dio scritta …»</a:t>
            </a:r>
          </a:p>
          <a:p>
            <a:r>
              <a:rPr lang="it-IT" altLang="it-IT" sz="2400" b="1"/>
              <a:t>Codice di Deontologia Medica (2014)</a:t>
            </a:r>
            <a:r>
              <a:rPr lang="it-IT" altLang="it-IT" sz="2400"/>
              <a:t>, art. 17: «Il medico, anche su richiesta del paziente, non deve effettuare né favorire atti finalizzati a provocare la morte».</a:t>
            </a:r>
          </a:p>
          <a:p>
            <a:r>
              <a:rPr lang="it-IT" altLang="it-IT" sz="2400" b="1"/>
              <a:t>Codice Penale</a:t>
            </a:r>
            <a:r>
              <a:rPr lang="it-IT" altLang="it-IT" sz="2400"/>
              <a:t>, art. 579, Omicidio del consenziente: Chiunque cagiona la morte di un uomo, col consenso di lui è punito con la reclusione da sei a quindici anni».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F60837E-5A1B-4468-9FE3-5135C0467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604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3. Suicidio assistito</a:t>
            </a:r>
          </a:p>
        </p:txBody>
      </p:sp>
      <p:sp>
        <p:nvSpPr>
          <p:cNvPr id="36867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altLang="it-IT" b="1"/>
              <a:t>CNB 18.7.2019 («Riflessioni bioetiche sul suicidio medicalmente assistito»)</a:t>
            </a:r>
          </a:p>
          <a:p>
            <a:pPr marL="0" indent="0">
              <a:buNone/>
            </a:pPr>
            <a:r>
              <a:rPr lang="it-IT" altLang="it-IT"/>
              <a:t>«…</a:t>
            </a:r>
            <a:r>
              <a:rPr lang="it-IT" altLang="it-IT" b="1"/>
              <a:t>è l’interessato che compie l’ultimo atto, che provoca la sua morte</a:t>
            </a:r>
            <a:r>
              <a:rPr lang="it-IT" altLang="it-IT"/>
              <a:t>, atto reso possibile grazie alla determinante collaborazione di un terzo, che può anche essere un medico, il quale prescrive e porge il prodotto letale…»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06E7AB2-4372-45C5-AD15-3BFAE54E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874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3. Suicidio assistito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09800" y="1754189"/>
            <a:ext cx="7772400" cy="4848834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it-IT" sz="2000" b="1" dirty="0"/>
              <a:t>1. Corte Costituzionale (25.9.2019)</a:t>
            </a:r>
          </a:p>
          <a:p>
            <a:pPr marL="0" indent="0">
              <a:buNone/>
              <a:defRPr/>
            </a:pPr>
            <a:r>
              <a:rPr lang="it-IT" sz="2000" dirty="0"/>
              <a:t>«…non punibile ai sensi dell’art. 580 del c.p., a determinate condizioni, chi agevola l’esecuzione del proposito di suicidio, autonomamente e liberamente formatosi: </a:t>
            </a:r>
          </a:p>
          <a:p>
            <a:pPr>
              <a:buFontTx/>
              <a:buChar char="-"/>
              <a:defRPr/>
            </a:pPr>
            <a:r>
              <a:rPr lang="it-IT" sz="2000" b="1" dirty="0"/>
              <a:t>Di un paziente tenuto in vita da trattamenti di sostegno vitale,</a:t>
            </a:r>
          </a:p>
          <a:p>
            <a:pPr>
              <a:buFontTx/>
              <a:buChar char="-"/>
              <a:defRPr/>
            </a:pPr>
            <a:r>
              <a:rPr lang="it-IT" sz="2000" b="1" dirty="0"/>
              <a:t>Affetto da una patologia irreversibile,</a:t>
            </a:r>
          </a:p>
          <a:p>
            <a:pPr>
              <a:buFontTx/>
              <a:buChar char="-"/>
              <a:defRPr/>
            </a:pPr>
            <a:r>
              <a:rPr lang="it-IT" sz="2000" b="1" dirty="0"/>
              <a:t>Fonte di sofferenze fisiche e psicologiche che egli reputa intollerabili,</a:t>
            </a:r>
          </a:p>
          <a:p>
            <a:pPr>
              <a:buFontTx/>
              <a:buChar char="-"/>
              <a:defRPr/>
            </a:pPr>
            <a:r>
              <a:rPr lang="it-IT" sz="2000" b="1" dirty="0"/>
              <a:t>Pienamente capace di prendere decisioni libere e consapevoli.</a:t>
            </a:r>
            <a:endParaRPr lang="it-IT" sz="2000" dirty="0"/>
          </a:p>
          <a:p>
            <a:pPr marL="0" indent="0">
              <a:buNone/>
              <a:defRPr/>
            </a:pPr>
            <a:r>
              <a:rPr lang="it-IT" sz="2000" dirty="0"/>
              <a:t>Sentito il parere del Comitato etico territorialmente competente.</a:t>
            </a:r>
          </a:p>
          <a:p>
            <a:pPr marL="0" indent="0">
              <a:buFontTx/>
              <a:buNone/>
              <a:defRPr/>
            </a:pPr>
            <a:r>
              <a:rPr lang="it-IT" sz="2000" b="1" dirty="0"/>
              <a:t>2. DDL approvato dalle Commissioni Giustizia e Affari Sociali, arrivato in Senato il 17 luglio 2025 con inizio del dibattito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Interventi/leggi Regionali: Toscana, Sardegna, Emilia Romagna, Veneto. Interventi dei Tribunali locali.</a:t>
            </a:r>
          </a:p>
          <a:p>
            <a:pPr marL="0" indent="0">
              <a:buFontTx/>
              <a:buNone/>
              <a:defRPr/>
            </a:pPr>
            <a:endParaRPr lang="it-IT" sz="2000" b="1" dirty="0"/>
          </a:p>
          <a:p>
            <a:pPr marL="0" indent="0">
              <a:buFontTx/>
              <a:buNone/>
              <a:defRPr/>
            </a:pPr>
            <a:endParaRPr lang="it-IT" sz="2000" b="1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E00E068-D287-44BB-A215-1539BFD4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6884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/>
              <a:t>Riflessioni etiche</a:t>
            </a:r>
          </a:p>
        </p:txBody>
      </p:sp>
      <p:sp>
        <p:nvSpPr>
          <p:cNvPr id="38915" name="Segnaposto contenuto 2"/>
          <p:cNvSpPr>
            <a:spLocks noGrp="1" noChangeArrowheads="1"/>
          </p:cNvSpPr>
          <p:nvPr>
            <p:ph idx="1"/>
          </p:nvPr>
        </p:nvSpPr>
        <p:spPr>
          <a:xfrm>
            <a:off x="2209800" y="1844677"/>
            <a:ext cx="7772400" cy="4608513"/>
          </a:xfrm>
        </p:spPr>
        <p:txBody>
          <a:bodyPr/>
          <a:lstStyle/>
          <a:p>
            <a:pPr marL="514338" indent="-514338">
              <a:buFontTx/>
              <a:buAutoNum type="arabicPeriod"/>
            </a:pPr>
            <a:r>
              <a:rPr lang="it-IT" altLang="it-IT" sz="2400" dirty="0"/>
              <a:t>Impegno di tutti per la</a:t>
            </a:r>
            <a:r>
              <a:rPr lang="it-IT" altLang="it-IT" sz="2400" b="1" dirty="0"/>
              <a:t> prevenzione del suicidio </a:t>
            </a:r>
            <a:r>
              <a:rPr lang="it-IT" altLang="it-IT" sz="2400" dirty="0"/>
              <a:t>(analisi delle cause e possibili soluzioni).</a:t>
            </a:r>
          </a:p>
          <a:p>
            <a:pPr marL="514338" indent="-514338">
              <a:buFontTx/>
              <a:buAutoNum type="arabicPeriod"/>
            </a:pPr>
            <a:r>
              <a:rPr lang="it-IT" altLang="it-IT" sz="2400" b="1" dirty="0"/>
              <a:t>Non sempre è possibile evitarlo</a:t>
            </a:r>
            <a:r>
              <a:rPr lang="it-IT" altLang="it-IT" sz="2400" dirty="0"/>
              <a:t>, ma responsabilità sociale, culturale e etica per non «aiutarlo».</a:t>
            </a:r>
          </a:p>
          <a:p>
            <a:pPr marL="514338" indent="-514338">
              <a:buFontTx/>
              <a:buAutoNum type="arabicPeriod"/>
            </a:pPr>
            <a:r>
              <a:rPr lang="it-IT" altLang="it-IT" sz="2400" dirty="0"/>
              <a:t>Questione difficile, complessa dell’eventuale pretesa di </a:t>
            </a:r>
            <a:r>
              <a:rPr lang="it-IT" altLang="it-IT" sz="2400" b="1" dirty="0"/>
              <a:t>«regolamentazione».</a:t>
            </a:r>
          </a:p>
          <a:p>
            <a:pPr marL="514338" indent="-514338">
              <a:buFontTx/>
              <a:buAutoNum type="arabicPeriod"/>
            </a:pPr>
            <a:r>
              <a:rPr lang="it-IT" altLang="it-IT" sz="2400" b="1" dirty="0"/>
              <a:t>Attenzione ai pazienti più fragili e vulnerabili</a:t>
            </a:r>
            <a:r>
              <a:rPr lang="it-IT" altLang="it-IT" sz="2400" dirty="0"/>
              <a:t>, ai problemi di depressione, alle crisi esistenziali.</a:t>
            </a:r>
          </a:p>
          <a:p>
            <a:pPr marL="514338" indent="-514338">
              <a:buFontTx/>
              <a:buAutoNum type="arabicPeriod"/>
            </a:pPr>
            <a:r>
              <a:rPr lang="it-IT" altLang="it-IT" sz="2400" b="1" dirty="0"/>
              <a:t>Distinzione talora assai complessa</a:t>
            </a:r>
            <a:r>
              <a:rPr lang="it-IT" altLang="it-IT" sz="2400" dirty="0"/>
              <a:t>, tra sospensione di accanimento terapeutico, rinuncia alle cure appropriate, suicidio, suicidio assistito.</a:t>
            </a:r>
          </a:p>
          <a:p>
            <a:pPr marL="514338" indent="-514338">
              <a:buFontTx/>
              <a:buAutoNum type="arabicPeriod"/>
            </a:pPr>
            <a:endParaRPr lang="it-IT" altLang="it-IT" sz="24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B6CAC68-DF33-4FDB-887C-AE9529C8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5316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b="1" dirty="0"/>
              <a:t>Etica e Diritto</a:t>
            </a:r>
          </a:p>
        </p:txBody>
      </p:sp>
      <p:sp>
        <p:nvSpPr>
          <p:cNvPr id="39939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/>
              <a:t>Ruolo dei medici e infermieri</a:t>
            </a:r>
          </a:p>
          <a:p>
            <a:r>
              <a:rPr lang="it-IT" altLang="it-IT"/>
              <a:t>Legislazione da parte del Parlamento</a:t>
            </a:r>
          </a:p>
          <a:p>
            <a:r>
              <a:rPr lang="it-IT" altLang="it-IT"/>
              <a:t>«</a:t>
            </a:r>
            <a:r>
              <a:rPr lang="it-IT" altLang="it-IT" b="1"/>
              <a:t>In seno alle società democratiche, argomenti delicati come questi vanno affrontati con pacatezza: in modo serio e riflessivo e ben disposti a trovare soluzioni – anche normative- il più possibile condivise… una particolare attenzione va riservata ai più deboli…» </a:t>
            </a:r>
            <a:r>
              <a:rPr lang="it-IT" altLang="it-IT"/>
              <a:t>(Papa Francesco 2017)</a:t>
            </a:r>
          </a:p>
          <a:p>
            <a:endParaRPr lang="it-IT" altLang="it-IT"/>
          </a:p>
          <a:p>
            <a:endParaRPr lang="it-IT" altLang="it-IT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18DA794-0CAD-471D-8D65-5F9958C0E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130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04813"/>
            <a:ext cx="7772400" cy="8636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cs typeface="Times New Roman" panose="02020603050405020304" pitchFamily="18" charset="0"/>
              </a:rPr>
              <a:t>4. </a:t>
            </a:r>
            <a:r>
              <a:rPr lang="it-IT" altLang="it-IT" b="1" dirty="0">
                <a:cs typeface="Times New Roman" panose="02020603050405020304" pitchFamily="18" charset="0"/>
              </a:rPr>
              <a:t>Desistenza terapeutica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84314"/>
            <a:ext cx="7772400" cy="4611687"/>
          </a:xfrm>
          <a:solidFill>
            <a:schemeClr val="bg1"/>
          </a:solidFill>
        </p:spPr>
        <p:txBody>
          <a:bodyPr/>
          <a:lstStyle/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E’ l’atteggiamento terapeutico con il quale il medico desiste dalle terapie futili-inutili.</a:t>
            </a:r>
          </a:p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Il concetto proviene dall’ambito dell’anestesia-rianimazione e si applica nei confronti dei malati terminali.</a:t>
            </a:r>
          </a:p>
          <a:p>
            <a:pPr marL="0" indent="0" algn="just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Ha la sua base nel concetto di accompagnamento alla morte, secondo criteri bioetici e di deontologia professionale (medica e infermieristica) già stabiliti. </a:t>
            </a:r>
          </a:p>
          <a:p>
            <a:pPr marL="0" indent="0">
              <a:buNone/>
            </a:pPr>
            <a:endParaRPr lang="it-IT" altLang="it-IT" dirty="0">
              <a:cs typeface="Times New Roman" panose="02020603050405020304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A8BF741-EBCF-4934-B9AA-D4CD67DE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264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2424113" y="323850"/>
            <a:ext cx="7772400" cy="863600"/>
          </a:xfrm>
        </p:spPr>
        <p:txBody>
          <a:bodyPr>
            <a:normAutofit/>
          </a:bodyPr>
          <a:lstStyle/>
          <a:p>
            <a:pPr eaLnBrk="1" hangingPunct="1"/>
            <a:r>
              <a:rPr lang="it-IT" altLang="it-IT" b="1" dirty="0">
                <a:cs typeface="Times New Roman" panose="02020603050405020304" pitchFamily="18" charset="0"/>
              </a:rPr>
              <a:t>4. Desistenza terapeutica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484314"/>
            <a:ext cx="7772400" cy="4611687"/>
          </a:xfrm>
        </p:spPr>
        <p:txBody>
          <a:bodyPr/>
          <a:lstStyle/>
          <a:p>
            <a:pPr marL="0" indent="0">
              <a:buNone/>
            </a:pPr>
            <a:r>
              <a:rPr lang="it-IT" altLang="it-IT" dirty="0">
                <a:cs typeface="Times New Roman" panose="02020603050405020304" pitchFamily="18" charset="0"/>
              </a:rPr>
              <a:t>Si tratta di una «rimodulazione terapeutica», verso un incremento dell’approccio palliativo, per evitare forme di «ostinazione/accanimento», e senza provocare la morte del paziente (eutanasia).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F2C28A2-E2DA-44B1-B4B6-22B8E6D01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784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609601"/>
            <a:ext cx="7702551" cy="73183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sz="4900" b="1" dirty="0"/>
              <a:t>	5. SEDAZIONE PALLIATIVA</a:t>
            </a:r>
            <a:br>
              <a:rPr lang="it-IT" altLang="it-IT" sz="3200" b="1" dirty="0"/>
            </a:br>
            <a:endParaRPr lang="it-IT" altLang="it-IT" sz="3200" b="1" dirty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341440"/>
            <a:ext cx="7847012" cy="5400675"/>
          </a:xfrm>
        </p:spPr>
        <p:txBody>
          <a:bodyPr/>
          <a:lstStyle/>
          <a:p>
            <a:pPr marL="514338" indent="-514338">
              <a:spcBef>
                <a:spcPct val="0"/>
              </a:spcBef>
              <a:buFontTx/>
              <a:buAutoNum type="arabicParenR"/>
            </a:pPr>
            <a:r>
              <a:rPr lang="it-IT" altLang="it-IT" b="1"/>
              <a:t>Società italiana cure palliative (2007)</a:t>
            </a:r>
          </a:p>
          <a:p>
            <a:pPr marL="514338" indent="-514338" algn="just">
              <a:spcBef>
                <a:spcPct val="0"/>
              </a:spcBef>
              <a:buNone/>
            </a:pPr>
            <a:r>
              <a:rPr lang="it-IT" altLang="it-IT" i="1"/>
              <a:t>«la riduzione intenzionale della vigilanza con mezzi farmacologici fino alla perdita di coscienza, allo scopo di ridurre o abolire la percezione di un sintomo, altrimenti intollerabile per il paziente, nonostante siano stati messi in opera i mezzi più adeguati per il controllo del sintomo, che risulta quindi refrattario».</a:t>
            </a:r>
          </a:p>
          <a:p>
            <a:pPr marL="514338" indent="-514338" algn="just">
              <a:spcBef>
                <a:spcPct val="0"/>
              </a:spcBef>
              <a:buNone/>
            </a:pPr>
            <a:r>
              <a:rPr lang="it-IT" altLang="it-IT"/>
              <a:t>(definizione generale)</a:t>
            </a:r>
          </a:p>
          <a:p>
            <a:pPr marL="514338" indent="-514338" algn="just">
              <a:spcBef>
                <a:spcPct val="0"/>
              </a:spcBef>
              <a:buNone/>
            </a:pPr>
            <a:r>
              <a:rPr lang="it-IT" altLang="it-IT"/>
              <a:t>Ma anche dalla SICP viene collegata agli ultimi giorni, alla fase terminale.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E6D2C0E-11FE-4FFF-8A2D-215D0C0CB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0362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1622324" y="511456"/>
            <a:ext cx="9087466" cy="874713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b="1" dirty="0"/>
              <a:t>COMITATO NAZIONALE PER LA BIOETICA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897625"/>
            <a:ext cx="7847012" cy="4844487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</a:pPr>
            <a:r>
              <a:rPr lang="it-IT" altLang="it-IT" i="1" dirty="0"/>
              <a:t>«Sedazione palliativa profonda continua nell’imminenza della morte» (26/01/2016)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dirty="0"/>
              <a:t>«Somministrazione intenzionale di farmaci  ipnotici per ridurre  il livello di coscienza fino ad annullarla, allo scopo di alleviare o abolire la percezione di un sintomo senza controllo, refrattario, fisico e/o psichico, altrimenti intollerabile per il paziente, in condizioni di malattia terminale inguaribile in prossimità della morte» (pag. 7)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6B5C8F5-0F14-48DC-A686-F64E32C4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598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609602"/>
            <a:ext cx="7702551" cy="874713"/>
          </a:xfrm>
        </p:spPr>
        <p:txBody>
          <a:bodyPr/>
          <a:lstStyle/>
          <a:p>
            <a:pPr eaLnBrk="1" hangingPunct="1"/>
            <a:r>
              <a:rPr lang="it-IT" altLang="it-IT" sz="3200" b="1"/>
              <a:t>COMITATO NAZIONALE PER LA BIOETICA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484313"/>
            <a:ext cx="7847012" cy="5257800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</a:pPr>
            <a:r>
              <a:rPr lang="it-IT" altLang="it-IT" b="1"/>
              <a:t>Quindi 3 situazioni contestuali: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i="1"/>
              <a:t>- malattia inguaribile in stadio avanzato;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i="1"/>
              <a:t>- imminenza della morte (poche ore o pochi giorni);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i="1"/>
              <a:t>- presenza di uno o più sintomi refrattari alle terapie, </a:t>
            </a:r>
            <a:r>
              <a:rPr lang="it-IT" altLang="it-IT"/>
              <a:t>adeguatamente verificati o eventi acuti terminali con grave sofferenza fisica e psichica.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b="1"/>
              <a:t>Ricorda: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/>
              <a:t>- adeguata comunicazione, anche in tempi anticipati;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/>
              <a:t>- consenso informato del paziente;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/>
              <a:t>- è un trattamento sanitario e non va confuso con l’eutanasia o con il suicidio assistito</a:t>
            </a:r>
          </a:p>
          <a:p>
            <a:pPr marL="0" indent="0" algn="just">
              <a:buFontTx/>
              <a:buChar char="-"/>
            </a:pPr>
            <a:endParaRPr lang="it-IT" altLang="it-IT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9506C9C-1C4A-413E-B502-B10AC6F0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76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609602"/>
            <a:ext cx="7702551" cy="874713"/>
          </a:xfrm>
        </p:spPr>
        <p:txBody>
          <a:bodyPr/>
          <a:lstStyle/>
          <a:p>
            <a:pPr eaLnBrk="1" hangingPunct="1"/>
            <a:r>
              <a:rPr lang="it-IT" altLang="it-IT" sz="3200" b="1"/>
              <a:t>Legge 22 dicembre 2017, n. 219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1484313"/>
            <a:ext cx="7847012" cy="5257800"/>
          </a:xfrm>
        </p:spPr>
        <p:txBody>
          <a:bodyPr/>
          <a:lstStyle/>
          <a:p>
            <a:pPr algn="just" eaLnBrk="1" hangingPunct="1">
              <a:buFontTx/>
              <a:buChar char="-"/>
            </a:pPr>
            <a:r>
              <a:rPr lang="it-IT" altLang="it-IT"/>
              <a:t>Art. 2, c. 2:</a:t>
            </a:r>
          </a:p>
          <a:p>
            <a:pPr algn="just" eaLnBrk="1" hangingPunct="1">
              <a:buFontTx/>
              <a:buNone/>
            </a:pPr>
            <a:r>
              <a:rPr lang="it-IT" altLang="it-IT"/>
              <a:t>«Nei casi di paziente con prognosi infausta a breve termine o di imminenza di morte,…</a:t>
            </a:r>
            <a:r>
              <a:rPr lang="it-IT" altLang="it-IT" b="1"/>
              <a:t>in presenza di sofferenza refrattaria ai trattamenti sanitari, il medico può ricorrere alla sedazione palliativa profonda continua in associazione con la terapia del dolore, con il consenso del paziente»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82CC0FF-B462-4282-966B-D79BA5D84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027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0" y="-1270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333376"/>
            <a:ext cx="7847012" cy="6511925"/>
          </a:xfrm>
        </p:spPr>
        <p:txBody>
          <a:bodyPr/>
          <a:lstStyle/>
          <a:p>
            <a:pPr marL="0" indent="0" algn="just">
              <a:buNone/>
            </a:pPr>
            <a:r>
              <a:rPr lang="it-IT" altLang="it-IT"/>
              <a:t>Anche per la </a:t>
            </a:r>
            <a:r>
              <a:rPr lang="it-IT" altLang="it-IT" b="1"/>
              <a:t>Chiesa Cattolica:</a:t>
            </a:r>
          </a:p>
          <a:p>
            <a:pPr marL="0" indent="0" algn="just">
              <a:buNone/>
            </a:pPr>
            <a:r>
              <a:rPr lang="it-IT" altLang="it-IT"/>
              <a:t>Messaggio del Card. P. Parolin al Congresso della PAV (PAL-LIFE, 28 febbraio 2018):</a:t>
            </a:r>
          </a:p>
          <a:p>
            <a:pPr marL="0" indent="0" algn="just">
              <a:spcBef>
                <a:spcPct val="0"/>
              </a:spcBef>
              <a:buNone/>
            </a:pPr>
            <a:endParaRPr lang="it-IT" altLang="it-IT" sz="2700"/>
          </a:p>
          <a:p>
            <a:pPr marL="0" indent="0" algn="just">
              <a:spcBef>
                <a:spcPct val="0"/>
              </a:spcBef>
              <a:buNone/>
            </a:pPr>
            <a:r>
              <a:rPr lang="it-IT" altLang="it-IT" sz="2700"/>
              <a:t>«Il criterio etico non cambia, ma l’impiego di queste procedure richiede sempre un attento discernimento e molta prudenza. Esse sono infatti assai impegnative sia per gli ammalati, sia per i familiari, sia per i curanti: con la sedazione, soprattutto quando protratta e profonda, viene annullata quella dimensione relazionale e comunicativa che abbiamo visto essere cruciale nell’accompagnamento delle cure palliative.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83AAEB5-BC26-4C95-AFA3-9A458843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4164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0" y="-1270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2135189" y="836615"/>
            <a:ext cx="7847012" cy="5616575"/>
          </a:xfrm>
        </p:spPr>
        <p:txBody>
          <a:bodyPr/>
          <a:lstStyle/>
          <a:p>
            <a:pPr marL="0" indent="0" algn="just">
              <a:spcBef>
                <a:spcPct val="0"/>
              </a:spcBef>
              <a:buNone/>
            </a:pPr>
            <a:r>
              <a:rPr lang="it-IT" altLang="it-IT" sz="2700">
                <a:solidFill>
                  <a:srgbClr val="000000"/>
                </a:solidFill>
              </a:rPr>
              <a:t>Essa risulta quindi sempre almeno in parte insoddisfacente, sicché va considerata come estremo rimedio, dopo aver esaminato e chiarito con attenzione le indicazioni».</a:t>
            </a:r>
          </a:p>
          <a:p>
            <a:pPr marL="0" indent="0" algn="ctr">
              <a:buNone/>
            </a:pPr>
            <a:endParaRPr lang="it-IT" altLang="it-IT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551A77D-E314-4E0A-BC7D-48AC7CEE7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6045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olo 1"/>
          <p:cNvSpPr>
            <a:spLocks noGrp="1"/>
          </p:cNvSpPr>
          <p:nvPr>
            <p:ph type="title"/>
          </p:nvPr>
        </p:nvSpPr>
        <p:spPr>
          <a:xfrm>
            <a:off x="1847852" y="260351"/>
            <a:ext cx="8640763" cy="1143000"/>
          </a:xfrm>
        </p:spPr>
        <p:txBody>
          <a:bodyPr/>
          <a:lstStyle/>
          <a:p>
            <a:r>
              <a:rPr lang="it-IT" altLang="it-IT" sz="3800" b="1"/>
              <a:t>6. Alimentazione e idratazione artificiali</a:t>
            </a:r>
          </a:p>
        </p:txBody>
      </p:sp>
      <p:sp>
        <p:nvSpPr>
          <p:cNvPr id="49155" name="Segnaposto contenuto 2"/>
          <p:cNvSpPr>
            <a:spLocks noGrp="1"/>
          </p:cNvSpPr>
          <p:nvPr>
            <p:ph idx="1"/>
          </p:nvPr>
        </p:nvSpPr>
        <p:spPr>
          <a:xfrm>
            <a:off x="1919288" y="1403349"/>
            <a:ext cx="8062912" cy="4692651"/>
          </a:xfrm>
        </p:spPr>
        <p:txBody>
          <a:bodyPr/>
          <a:lstStyle/>
          <a:p>
            <a:pPr marL="0" indent="0">
              <a:buNone/>
            </a:pPr>
            <a:r>
              <a:rPr lang="it-IT" altLang="it-IT" sz="2000" b="1"/>
              <a:t>Conferenza Episcopale Italiana, «Alla sera della vita» (dicembre 2020)</a:t>
            </a:r>
            <a:r>
              <a:rPr lang="it-IT" altLang="it-IT" sz="2000"/>
              <a:t>: «Nel paziente terminale che non sia in grado di alimentarsi, ottenuto il suo consenso informato o quello dei suoi familiari, devono essere utilizzate metodiche con le quali, attraverso vie non naturali, vengono introdotti i vari nutrienti… </a:t>
            </a:r>
          </a:p>
          <a:p>
            <a:pPr marL="0" indent="0">
              <a:buNone/>
            </a:pPr>
            <a:r>
              <a:rPr lang="it-IT" altLang="it-IT" sz="2000"/>
              <a:t>Per quanto attiene la liceità o meno della sospensione della NIA, solo il medico, sulla base delle condizioni del paziente, deve in scienza e coscienza stabilire quando la NIA da sostegno vitale divenga mezzo sproporzionato, in quanto dannoso per il paziente…</a:t>
            </a:r>
          </a:p>
          <a:p>
            <a:pPr marL="0" indent="0">
              <a:buNone/>
            </a:pPr>
            <a:r>
              <a:rPr lang="it-IT" altLang="it-IT" sz="2000"/>
              <a:t>La Congregazione per la Dottrina della Fede precisa inoltre che, pur considerando in linea di principio obbligatoria la somministrazione di cibo e acqua, tuttavia non si scarta assolutamente la possibilità che in qualche raro caso la NIA possa comportare per il paziente una eccessiva gravosità o un rilevante disagio psichico… a condizione che essa non risulti dannosa per il malato o provochi sofferenze inaccettabili per il paziente» (nn. 63-64)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4AB478B-F452-4DAE-9894-A502DB74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087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40777" y="123092"/>
            <a:ext cx="10146323" cy="5442439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7. Disposizioni Anticipate di Trattamento</a:t>
            </a:r>
            <a:br>
              <a:rPr lang="it-IT" dirty="0"/>
            </a:br>
            <a:r>
              <a:rPr lang="it-IT" dirty="0"/>
              <a:t>Legge 22 dicembre 2017, n. 219</a:t>
            </a:r>
            <a:br>
              <a:rPr lang="it-IT" dirty="0"/>
            </a:br>
            <a:br>
              <a:rPr lang="it-IT" dirty="0"/>
            </a:b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Norme in materia di consenso informato e di disposizioni anticipate di trattamento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9EB4259-2334-465C-82B6-D40526E0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52137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sz="3600" b="1" dirty="0"/>
              <a:t>Art. 4.</a:t>
            </a:r>
            <a:br>
              <a:rPr lang="it-IT" sz="3600" dirty="0"/>
            </a:br>
            <a:r>
              <a:rPr lang="it-IT" sz="3600" b="1" dirty="0"/>
              <a:t>(Disposizioni anticipate di trattamento)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91544" y="1628800"/>
            <a:ext cx="8229600" cy="4968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/>
              <a:t>1. </a:t>
            </a:r>
            <a:r>
              <a:rPr lang="it-IT" b="1" dirty="0"/>
              <a:t>Ogni persona maggiorenne e capace di intendere e di volere, in previsione di un'eventuale futura incapacità di autodeterminarsi e dopo avere acquisito adeguate informazioni mediche sulle conseguenze delle sue scelte, può, attraverso le DAT, esprimere le proprie volontà in materia di trattamenti sanitari, nonché il consenso o il rifiuto rispetto ad accertamenti diagnostici o scelte terapeutiche e a singoli trattamenti sanitari. Indica altresì una persona di sua fiducia, di seguito denominata «fiduciario», che ne faccia le veci e la rappresenti nelle relazioni con il medico e con le strutture sanitarie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2. Il fiduciario deve essere una persona maggiorenne e capace di intendere e di volere. L'accettazione della nomina da parte del fiduciario avviene attraverso la sottoscrizione delle DAT o con atto successivo, che è allegato alle DAT. Al fiduciario è rilasciata una copia delle DAT. Il fiduciario può rinunciare alla nomina con atto scritto, che è comunicato al disponente.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3. L'incarico del fiduciario può essere revocato dal disponente in qualsiasi momento, con le stesse modalità previste per la nomina e senza obbligo di motivazione.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777B0F-0B87-41C9-A02F-1FAB05C1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610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sz="3600" b="1" dirty="0"/>
              <a:t>Art. 4.</a:t>
            </a:r>
            <a:br>
              <a:rPr lang="it-IT" sz="3600" dirty="0"/>
            </a:br>
            <a:r>
              <a:rPr lang="it-IT" sz="3600" b="1" dirty="0"/>
              <a:t>(Disposizioni anticipate di trattamento)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91544" y="1772817"/>
            <a:ext cx="8229600" cy="47419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/>
              <a:t>4. </a:t>
            </a:r>
            <a:r>
              <a:rPr lang="it-IT" b="1" dirty="0"/>
              <a:t>Nel caso in cui le DAT non contengano l'indicazione del fiduciario o questi vi abbia rinunciato o sia deceduto o sia divenuto incapace</a:t>
            </a:r>
            <a:r>
              <a:rPr lang="it-IT" dirty="0"/>
              <a:t>, le DAT mantengono efficacia in merito alle volontà del disponente. In caso di necessità, </a:t>
            </a:r>
            <a:r>
              <a:rPr lang="it-IT" b="1" dirty="0"/>
              <a:t>il giudice tutelare provvede alla nomina di un amministratore di sostegno</a:t>
            </a:r>
            <a:r>
              <a:rPr lang="it-IT" dirty="0"/>
              <a:t>, ai sensi del capo I del titolo XII del libro I del codice civile.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5. </a:t>
            </a:r>
            <a:r>
              <a:rPr lang="it-IT" b="1" dirty="0"/>
              <a:t>Fermo restando quanto previsto dal comma 6 dell'articolo 1, il medico è tenuto al rispetto delle DAT, le quali possono essere disattese, in tutto o in parte, dal medico stesso, in accordo con il fiduciario, qualora esse appaiano palesemente incongrue o non corrispondenti alla condizione clinica attuale del paziente ovvero sussistano terapie non prevedibili all'atto della sottoscrizione</a:t>
            </a:r>
            <a:r>
              <a:rPr lang="it-IT" dirty="0"/>
              <a:t>, capaci di offrire concrete possibilità di miglioramento delle condizioni di vita. </a:t>
            </a:r>
            <a:r>
              <a:rPr lang="it-IT" b="1" dirty="0"/>
              <a:t>Nel caso di conflitto tra il fiduciario e il medico, si procede ai sensi del comma 5 dell'articolo 3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A9D9B39-5D56-42C5-AFE7-6FC0F871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276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sz="3600" b="1" dirty="0"/>
              <a:t>Art. 4.</a:t>
            </a:r>
            <a:br>
              <a:rPr lang="it-IT" sz="3600" dirty="0"/>
            </a:br>
            <a:r>
              <a:rPr lang="it-IT" sz="3600" b="1" dirty="0"/>
              <a:t>(Disposizioni anticipate di trattamento)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91544" y="1772817"/>
            <a:ext cx="8229600" cy="47419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/>
              <a:t>6. </a:t>
            </a:r>
            <a:r>
              <a:rPr lang="it-IT" b="1" dirty="0"/>
              <a:t>Le DAT devono essere redatte per atto pubblico o per scrittura privata autenticata ovvero per scrittura privata consegnata personalmente dal disponente presso l'ufficio dello stato civile </a:t>
            </a:r>
            <a:r>
              <a:rPr lang="it-IT" dirty="0"/>
              <a:t>del comune di residenza del disponente medesimo, che provvede all'annotazione in apposito registro, ove istituito, oppure presso le strutture sanitarie, qualora ricorrano i presupposti di cui al comma 7. Sono esenti dall'obbligo di registrazione, dall'imposta di bollo e da qualsiasi altro tributo, imposta, diritto e tassa. Nel caso in cui le condizioni fisiche del paziente non lo consentano, le DAT possono essere espresse attraverso videoregistrazione o dispositivi che consentano alla persona con disabilità di comunicare. Con le medesime forme esse sono rinnovabili, modificabili e revocabili in ogni momento. Nei casi in cui ragioni di emergenza e urgenza impedissero di procedere alla revoca delle DAT con le forme previste dai periodi precedenti, queste possono essere revocate con dichiarazione verbale raccolta o videoregistrata da un medico, con l'assistenza di due testimoni.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482016-BAA1-4F65-947F-F54CFE22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5518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229600" cy="1143000"/>
          </a:xfrm>
        </p:spPr>
        <p:txBody>
          <a:bodyPr>
            <a:normAutofit fontScale="90000"/>
          </a:bodyPr>
          <a:lstStyle/>
          <a:p>
            <a:pPr fontAlgn="base"/>
            <a:r>
              <a:rPr lang="it-IT" sz="3600" b="1" dirty="0"/>
              <a:t>Art. 4.</a:t>
            </a:r>
            <a:br>
              <a:rPr lang="it-IT" sz="3600" dirty="0"/>
            </a:br>
            <a:r>
              <a:rPr lang="it-IT" sz="3600" b="1" dirty="0"/>
              <a:t>(Disposizioni anticipate di trattamento)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91544" y="1772817"/>
            <a:ext cx="8229600" cy="474198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/>
              <a:t>7. Le regioni che adottano modalità telematiche di gestione della cartella clinica o il fascicolo sanitario elettronico o altre modalità informatiche di gestione dei dati del singolo iscritto al Servizio sanitario nazionale possono, con proprio atto, regolamentare la raccolta di copia delle DAT, compresa l'indicazione del fiduciario, e il loro inserimento nella banca dati, lasciando comunque al firmatario la libertà di scegliere se darne copia o indicare dove esse siano reperibili.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8. Entro sessanta giorni dalla data di entrata in vigore della presente legge, il Ministero della salute, le regioni e le aziende sanitarie provvedono a informare della possibilità di redigere le DAT in base alla presente legge, anche attraverso i rispettivi siti internet.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1D41CF-F897-4188-910A-D134E6A0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952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it-IT" sz="3600" b="1" dirty="0"/>
              <a:t>Art. 5.</a:t>
            </a:r>
            <a:br>
              <a:rPr lang="it-IT" sz="3600" dirty="0"/>
            </a:br>
            <a:r>
              <a:rPr lang="it-IT" sz="3600" b="1" dirty="0"/>
              <a:t>(Pianificazione condivisa delle cure)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0" y="1484784"/>
            <a:ext cx="8229600" cy="5112568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it-IT" dirty="0"/>
              <a:t>1. </a:t>
            </a:r>
            <a:r>
              <a:rPr lang="it-IT" b="1" dirty="0"/>
              <a:t>Nella relazione tra paziente e medico di cui all'articolo 1, comma 2, rispetto all'evolversi delle conseguenze di una patologia cronica e invalidante o caratterizzata da inarrestabile evoluzione con prognosi infausta, </a:t>
            </a:r>
            <a:r>
              <a:rPr lang="it-IT" b="1" dirty="0" err="1"/>
              <a:t>puo'</a:t>
            </a:r>
            <a:r>
              <a:rPr lang="it-IT" b="1" dirty="0"/>
              <a:t> essere realizzata una pianificazione delle cure condivisa tra il paziente e il medico, alla quale il medico e l'equipe sanitaria sono tenuti ad attenersi qualora il paziente venga a trovarsi nella condizione di non poter esprimere il proprio consenso o in una condizione di incapacità.</a:t>
            </a:r>
          </a:p>
          <a:p>
            <a:pPr marL="0" indent="0" fontAlgn="base">
              <a:buNone/>
            </a:pPr>
            <a:endParaRPr lang="it-IT" sz="1500" dirty="0"/>
          </a:p>
          <a:p>
            <a:pPr marL="0" indent="0" fontAlgn="base">
              <a:buNone/>
            </a:pPr>
            <a:r>
              <a:rPr lang="it-IT" dirty="0"/>
              <a:t>3. </a:t>
            </a:r>
            <a:r>
              <a:rPr lang="it-IT" b="1" dirty="0"/>
              <a:t>Il paziente esprime il proprio consenso rispetto a quanto proposto dal medico ai sensi del comma 2 e i propri intendimenti per il futuro, compresa l'eventuale indicazione di un fiduciario.</a:t>
            </a:r>
          </a:p>
          <a:p>
            <a:pPr marL="0" indent="0" fontAlgn="base">
              <a:buNone/>
            </a:pPr>
            <a:endParaRPr lang="it-IT" sz="1500" b="1" dirty="0"/>
          </a:p>
          <a:p>
            <a:pPr marL="0" indent="0" fontAlgn="base">
              <a:buNone/>
            </a:pPr>
            <a:r>
              <a:rPr lang="it-IT" dirty="0"/>
              <a:t>4. Il consenso del paziente e l'eventuale indicazione di un fiduciario, di cui al comma 3, sono espressi in forma scritta ovvero, nel caso in cui le condizioni fisiche del paziente non lo consentano, attraverso video-registrazione o dispositivi che consentano alla persona con disabilità di comunicare, e sono inseriti nella cartella clinica e nel fascicolo sanitario elettronico. La pianificazione delle cure può essere aggiornata al progressivo evolversi della malattia, su richiesta del paziente o su suggerimento del medico.</a:t>
            </a:r>
          </a:p>
          <a:p>
            <a:pPr marL="0" indent="0" fontAlgn="base">
              <a:buNone/>
            </a:pPr>
            <a:endParaRPr lang="it-IT" sz="1500" dirty="0"/>
          </a:p>
          <a:p>
            <a:pPr marL="0" indent="0" fontAlgn="base">
              <a:buNone/>
            </a:pPr>
            <a:r>
              <a:rPr lang="it-IT" dirty="0"/>
              <a:t>5. Per quanto riguarda gli aspetti non espressamente disciplinati dal presente articolo si applicano le disposizioni dell'articolo 4.</a:t>
            </a:r>
          </a:p>
          <a:p>
            <a:pPr marL="0" indent="0" fontAlgn="base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B20ED4-7989-4CBB-88DB-D39FD551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A024F-8F99-4BD1-8905-CF115C47B931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677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5462" y="188913"/>
            <a:ext cx="10840915" cy="863600"/>
          </a:xfrm>
        </p:spPr>
        <p:txBody>
          <a:bodyPr>
            <a:noAutofit/>
          </a:bodyPr>
          <a:lstStyle/>
          <a:p>
            <a:pPr eaLnBrk="1" hangingPunct="1"/>
            <a:r>
              <a:rPr lang="it-IT" altLang="it-IT" sz="3600" b="1" dirty="0">
                <a:latin typeface="+mn-lt"/>
                <a:cs typeface="Times New Roman" panose="02020603050405020304" pitchFamily="18" charset="0"/>
              </a:rPr>
              <a:t>8. Cure palliative e accompagnamento del malato morente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243139" y="1159497"/>
            <a:ext cx="7772400" cy="4543719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altLang="it-IT">
                <a:cs typeface="Times New Roman" panose="02020603050405020304" pitchFamily="18" charset="0"/>
              </a:rPr>
              <a:t>-</a:t>
            </a:r>
            <a:r>
              <a:rPr lang="it-IT" altLang="it-IT" b="1">
                <a:cs typeface="Times New Roman" panose="02020603050405020304" pitchFamily="18" charset="0"/>
              </a:rPr>
              <a:t>Incrementare e garantire le cure palliative</a:t>
            </a:r>
            <a:r>
              <a:rPr lang="it-IT" altLang="it-IT">
                <a:cs typeface="Times New Roman" panose="02020603050405020304" pitchFamily="18" charset="0"/>
              </a:rPr>
              <a:t>, per un controllo del dolore e il sostegno psicologico-spirituale. Cfr. </a:t>
            </a:r>
            <a:r>
              <a:rPr lang="it-IT" altLang="it-IT" b="1">
                <a:cs typeface="Times New Roman" panose="02020603050405020304" pitchFamily="18" charset="0"/>
              </a:rPr>
              <a:t>legge n. 38 del 15 marzo 2010</a:t>
            </a:r>
          </a:p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altLang="it-IT">
                <a:cs typeface="Times New Roman" panose="02020603050405020304" pitchFamily="18" charset="0"/>
              </a:rPr>
              <a:t>-</a:t>
            </a:r>
            <a:r>
              <a:rPr lang="it-IT" altLang="it-IT" b="1">
                <a:cs typeface="Times New Roman" panose="02020603050405020304" pitchFamily="18" charset="0"/>
              </a:rPr>
              <a:t>Favorire la pianificazione condivisa delle cure </a:t>
            </a:r>
            <a:r>
              <a:rPr lang="it-IT" altLang="it-IT">
                <a:cs typeface="Times New Roman" panose="02020603050405020304" pitchFamily="18" charset="0"/>
              </a:rPr>
              <a:t>(legge 219/2017, art. 5)</a:t>
            </a:r>
          </a:p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altLang="it-IT">
                <a:cs typeface="Times New Roman" panose="02020603050405020304" pitchFamily="18" charset="0"/>
              </a:rPr>
              <a:t>-</a:t>
            </a:r>
            <a:r>
              <a:rPr lang="it-IT" altLang="it-IT" b="1">
                <a:cs typeface="Times New Roman" panose="02020603050405020304" pitchFamily="18" charset="0"/>
              </a:rPr>
              <a:t>Relazione, dialogo, condivisione</a:t>
            </a:r>
          </a:p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it-IT" altLang="it-IT">
                <a:cs typeface="Times New Roman" panose="02020603050405020304" pitchFamily="18" charset="0"/>
              </a:rPr>
              <a:t>-</a:t>
            </a:r>
            <a:r>
              <a:rPr lang="it-IT" altLang="it-IT" b="1">
                <a:cs typeface="Times New Roman" panose="02020603050405020304" pitchFamily="18" charset="0"/>
              </a:rPr>
              <a:t>Ruolo degli operatori sanitari, familiari, volontariato per collaborare al fine di «bene accompagnare»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C5D6AA1-F99C-43BF-AD26-B3C24E807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06391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olo 1">
            <a:extLst>
              <a:ext uri="{FF2B5EF4-FFF2-40B4-BE49-F238E27FC236}">
                <a16:creationId xmlns:a16="http://schemas.microsoft.com/office/drawing/2014/main" id="{A7CE5620-7BEB-425A-815A-F81ABFFA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Cure Palliative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AF438D-32F3-4A79-BDDC-51388A96B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it-IT" b="1" dirty="0"/>
              <a:t>Organizzazione mondiale della Sanità (2002):</a:t>
            </a:r>
          </a:p>
          <a:p>
            <a:pPr marL="0" indent="0" algn="just">
              <a:buNone/>
              <a:defRPr/>
            </a:pPr>
            <a:r>
              <a:rPr lang="it-IT" dirty="0"/>
              <a:t>	</a:t>
            </a:r>
          </a:p>
          <a:p>
            <a:pPr marL="0" indent="0" algn="just">
              <a:buNone/>
              <a:defRPr/>
            </a:pPr>
            <a:r>
              <a:rPr lang="it-IT" dirty="0"/>
              <a:t>«un approccio che migliora la qualità della vita dei malati e delle loro famiglie che si trovano ad affrontare problematiche associate a malattie inguaribili, </a:t>
            </a:r>
            <a:r>
              <a:rPr lang="it-IT" b="1" dirty="0"/>
              <a:t>attraverso la prevenzione e il sollievo della sofferenza per mezzo di un’identificazione </a:t>
            </a:r>
            <a:r>
              <a:rPr lang="it-IT" b="1" u="sng" dirty="0"/>
              <a:t>precoce</a:t>
            </a:r>
            <a:r>
              <a:rPr lang="it-IT" b="1" dirty="0"/>
              <a:t> e di un ottimale trattamento del dolore e di altre problematiche di natura fisica, psicologica, sociale e spirituale</a:t>
            </a:r>
            <a:r>
              <a:rPr lang="it-IT" dirty="0"/>
              <a:t>».</a:t>
            </a:r>
          </a:p>
          <a:p>
            <a:pPr marL="0" indent="0">
              <a:buNone/>
              <a:defRPr/>
            </a:pPr>
            <a:endParaRPr lang="it-IT" dirty="0"/>
          </a:p>
          <a:p>
            <a:pPr lvl="1">
              <a:defRPr/>
            </a:pPr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47B019C-6ADE-43E5-8634-47866153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26077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olo 1">
            <a:extLst>
              <a:ext uri="{FF2B5EF4-FFF2-40B4-BE49-F238E27FC236}">
                <a16:creationId xmlns:a16="http://schemas.microsoft.com/office/drawing/2014/main" id="{5342AAE4-4693-4088-B344-B6A8BDC9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74638"/>
            <a:ext cx="7772400" cy="1143000"/>
          </a:xfrm>
        </p:spPr>
        <p:txBody>
          <a:bodyPr/>
          <a:lstStyle/>
          <a:p>
            <a:r>
              <a:rPr lang="it-IT" altLang="it-IT"/>
              <a:t>Cure Palliative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64691D-E999-4A91-8068-4FC579DEE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7638"/>
            <a:ext cx="8229600" cy="50355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IT" b="1" dirty="0"/>
              <a:t>Legge 15 marzo 2010 n. 38:</a:t>
            </a:r>
          </a:p>
          <a:p>
            <a:pPr lvl="1">
              <a:defRPr/>
            </a:pPr>
            <a:r>
              <a:rPr lang="it-IT" dirty="0"/>
              <a:t>l'insieme degli interventi terapeutici, diagnostici e assistenziali, rivolti sia alla persona malata sia al suo nucleo familiare, finalizzati alla cura attiva e totale dei pazienti la cui malattia di base, caratterizzata da un'inarrestabile evoluzione e da una prognosi infausta, non risponde più a trattamenti specifici […] nel rispetto dei seguenti princìpi fondamentali: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it-IT" dirty="0"/>
              <a:t>tutela della dignità e dell'autonomia del malato, senza alcuna discriminazione;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it-IT" dirty="0"/>
              <a:t>tutela e promozione della qualità della vita fino al suo termine;</a:t>
            </a:r>
          </a:p>
          <a:p>
            <a:pPr marL="1371600" lvl="2" indent="-457200">
              <a:buFont typeface="+mj-lt"/>
              <a:buAutoNum type="alphaLcParenR"/>
              <a:defRPr/>
            </a:pPr>
            <a:r>
              <a:rPr lang="it-IT" dirty="0"/>
              <a:t>adeguato sostegno sanitario e socio-assistenziale della persona malata e della famiglia.</a:t>
            </a:r>
          </a:p>
          <a:p>
            <a:pPr marL="514350" indent="-514350">
              <a:buFont typeface="+mj-lt"/>
              <a:buAutoNum type="alphaLcParenR"/>
              <a:defRPr/>
            </a:pPr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9AC8198-53B2-4355-8AD7-37CEF18C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448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C0A8FEF-2285-4105-A733-162E2D22A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6700" y="549275"/>
            <a:ext cx="8885238" cy="1155700"/>
          </a:xfrm>
        </p:spPr>
        <p:txBody>
          <a:bodyPr/>
          <a:lstStyle/>
          <a:p>
            <a:pPr eaLnBrk="1" hangingPunct="1"/>
            <a:r>
              <a:rPr lang="it-IT" altLang="it-IT" sz="2800" b="1"/>
              <a:t>CURE PALLIATIVE</a:t>
            </a:r>
            <a:endParaRPr lang="en-GB" altLang="it-IT" sz="2800" b="1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442734B-BC22-4798-8DF2-DD325A9ED5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55750" y="1704975"/>
            <a:ext cx="8896350" cy="42672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None/>
            </a:pPr>
            <a:r>
              <a:rPr lang="it-IT" altLang="it-IT" sz="2400"/>
              <a:t>«Le cosiddette </a:t>
            </a:r>
            <a:r>
              <a:rPr lang="it-IT" altLang="it-IT" sz="2400" i="1"/>
              <a:t>cure palliative</a:t>
            </a:r>
            <a:r>
              <a:rPr lang="it-IT" altLang="it-IT" sz="2400"/>
              <a:t> sono l’espressione più autentica dell’azione umana e cristiana del prendersi cura, il simbolo tangibile del compassionevole “stare” accanto a chi soffre. Esse hanno come obiettivo «di </a:t>
            </a:r>
            <a:r>
              <a:rPr lang="it-IT" altLang="it-IT" sz="2400" b="1"/>
              <a:t>alleviare le sofferenze nella fase finale della malattia e di assicurare al tempo stesso al paziente un adeguato accompagnamento umano» dignitoso, migliorandone – per quanto possibile – la qualità di vita e il benessere complessivo…</a:t>
            </a:r>
            <a:r>
              <a:rPr lang="it-IT" altLang="it-IT" sz="2400"/>
              <a:t> A tal fine, appare utile un deciso impegno, secondo le possibilità economiche, per diffondere tali cure a quelli che ne avranno bisogno, da attuarsi non solo nelle fasi terminali della vita, ma come </a:t>
            </a:r>
            <a:r>
              <a:rPr lang="it-IT" altLang="it-IT" sz="2400" i="1"/>
              <a:t>approccio integrato di cura</a:t>
            </a:r>
            <a:r>
              <a:rPr lang="it-IT" altLang="it-IT" sz="2400"/>
              <a:t> in relazione a qualsiasi patologia cronica e/o degenerativa, che possa avere una prognosi complessa, dolorosa e infausta per il paziente e la sua famiglia.»</a:t>
            </a:r>
          </a:p>
          <a:p>
            <a:pPr marL="609600" indent="-609600" algn="r">
              <a:buNone/>
            </a:pPr>
            <a:r>
              <a:rPr lang="it-IT" altLang="it-IT" sz="2400"/>
              <a:t>Samaritanus Bonus, V, 4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DFB51B4-4ED3-4CEE-A1CA-5A22003A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0262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ChangeArrowheads="1"/>
          </p:cNvSpPr>
          <p:nvPr/>
        </p:nvSpPr>
        <p:spPr bwMode="auto">
          <a:xfrm>
            <a:off x="0" y="-76200"/>
            <a:ext cx="12192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2236788" y="650875"/>
            <a:ext cx="7772400" cy="863600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it-IT" altLang="it-IT" sz="3200" b="1" dirty="0">
                <a:cs typeface="Times New Roman" pitchFamily="18" charset="0"/>
              </a:rPr>
              <a:t>Cure palliative e accompagnamento del malato morente</a:t>
            </a:r>
            <a:br>
              <a:rPr lang="it-IT" altLang="it-IT" sz="3200" b="1" dirty="0">
                <a:cs typeface="Times New Roman" pitchFamily="18" charset="0"/>
              </a:rPr>
            </a:br>
            <a:r>
              <a:rPr lang="it-IT" altLang="it-IT" sz="3200" b="1" dirty="0">
                <a:solidFill>
                  <a:srgbClr val="000000"/>
                </a:solidFill>
                <a:ea typeface="+mn-ea"/>
                <a:cs typeface="Times New Roman" pitchFamily="18" charset="0"/>
              </a:rPr>
              <a:t>Istanze etiche</a:t>
            </a:r>
            <a:br>
              <a:rPr lang="it-IT" altLang="it-IT" sz="2800" b="1" dirty="0">
                <a:solidFill>
                  <a:srgbClr val="000000"/>
                </a:solidFill>
                <a:ea typeface="+mn-ea"/>
                <a:cs typeface="Times New Roman" pitchFamily="18" charset="0"/>
              </a:rPr>
            </a:br>
            <a:endParaRPr lang="it-IT" altLang="it-IT" sz="3200" b="1" dirty="0">
              <a:cs typeface="Times New Roman" pitchFamily="18" charset="0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16113"/>
            <a:ext cx="7772400" cy="4540251"/>
          </a:xfrm>
        </p:spPr>
        <p:txBody>
          <a:bodyPr/>
          <a:lstStyle/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Relazione-dialogo-verità-condivisione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Non abbandono, ma prendersi cura, con continuità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Cure Palliative e risposte ai bisogni (fisici, psicologici, spirituali-religiosi, sociali)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Terapia del dolore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Proporzionalità delle cure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Decodificare la richiesta di «voler morire»</a:t>
            </a:r>
          </a:p>
          <a:p>
            <a:pPr marL="514338" indent="-514338">
              <a:spcBef>
                <a:spcPts val="600"/>
              </a:spcBef>
              <a:spcAft>
                <a:spcPts val="600"/>
              </a:spcAft>
              <a:buFont typeface="Times New Roman" panose="02020603050405020304" pitchFamily="18" charset="0"/>
              <a:buAutoNum type="arabicPeriod"/>
            </a:pPr>
            <a:r>
              <a:rPr lang="it-IT" altLang="it-IT" sz="2600" b="1">
                <a:cs typeface="Times New Roman" panose="02020603050405020304" pitchFamily="18" charset="0"/>
              </a:rPr>
              <a:t>Ambienti adeguati, équipes preparate, collaborazione con la famiglia e volontariato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591BFBD-A59B-4627-8981-BEBEED50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2916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476253"/>
            <a:ext cx="8885239" cy="1008063"/>
          </a:xfrm>
        </p:spPr>
        <p:txBody>
          <a:bodyPr/>
          <a:lstStyle/>
          <a:p>
            <a:pPr eaLnBrk="1" hangingPunct="1"/>
            <a:r>
              <a:rPr lang="it-IT" altLang="it-IT" sz="2800" b="1"/>
              <a:t>CONCLUSIONI</a:t>
            </a:r>
            <a:endParaRPr lang="en-GB" altLang="it-IT" sz="2800" b="1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1676401" y="1412876"/>
            <a:ext cx="8896351" cy="5368925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it-IT" altLang="it-IT" sz="2400" b="1"/>
              <a:t>Una risposta assistenziale adeguata può modificare la domanda di eutanasia e ridimensionare il problema, ma questo implica uno </a:t>
            </a:r>
            <a:r>
              <a:rPr lang="it-IT" altLang="it-IT" sz="2400" b="1" i="1"/>
              <a:t>sforzo culturale </a:t>
            </a:r>
            <a:r>
              <a:rPr lang="it-IT" altLang="it-IT" sz="2400" b="1"/>
              <a:t>e </a:t>
            </a:r>
            <a:r>
              <a:rPr lang="it-IT" altLang="it-IT" sz="2400" b="1" i="1"/>
              <a:t>organizzativo</a:t>
            </a:r>
          </a:p>
          <a:p>
            <a:pPr>
              <a:spcAft>
                <a:spcPts val="1200"/>
              </a:spcAft>
            </a:pPr>
            <a:r>
              <a:rPr lang="it-IT" altLang="it-IT" sz="2400" b="1"/>
              <a:t>Il problema dell’anziano demente: pianificazione anticipata del percorso terapeutico-assistenziale </a:t>
            </a:r>
          </a:p>
          <a:p>
            <a:pPr>
              <a:spcAft>
                <a:spcPts val="1200"/>
              </a:spcAft>
            </a:pPr>
            <a:r>
              <a:rPr lang="it-IT" altLang="it-IT" sz="2400" b="1"/>
              <a:t>Sostegno agli operatori socio-sanitari per un’adeguata formazione professionale e umana per evitare </a:t>
            </a:r>
            <a:r>
              <a:rPr lang="it-IT" altLang="it-IT" sz="2400" b="1" i="1"/>
              <a:t>burn out </a:t>
            </a:r>
            <a:r>
              <a:rPr lang="it-IT" altLang="it-IT" sz="2400" b="1"/>
              <a:t>e distress morale. «Prendersi cura di ci cura».</a:t>
            </a:r>
          </a:p>
          <a:p>
            <a:pPr>
              <a:spcAft>
                <a:spcPts val="1200"/>
              </a:spcAft>
            </a:pPr>
            <a:r>
              <a:rPr lang="it-IT" altLang="it-IT" sz="2400" b="1"/>
              <a:t>Necessità di una buona collaborazione tra istituzioni socio-sanitarie, realtà ecclesiali, operatori e familiari per individuare le scelte da compiere per una buona assistenza globale negli ultimi momenti di vita</a:t>
            </a:r>
          </a:p>
          <a:p>
            <a:pPr>
              <a:spcAft>
                <a:spcPts val="1200"/>
              </a:spcAft>
            </a:pPr>
            <a:r>
              <a:rPr lang="it-IT" altLang="it-IT" sz="2400" b="1"/>
              <a:t>Elaborare e promuovere una nuova «ARS MORIENDI»</a:t>
            </a:r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 b="1"/>
          </a:p>
          <a:p>
            <a:pPr>
              <a:spcAft>
                <a:spcPts val="1200"/>
              </a:spcAft>
            </a:pPr>
            <a:endParaRPr lang="it-IT" altLang="it-IT" sz="2400"/>
          </a:p>
          <a:p>
            <a:pPr>
              <a:spcAft>
                <a:spcPts val="1200"/>
              </a:spcAft>
            </a:pPr>
            <a:endParaRPr lang="it-IT" altLang="it-IT" sz="240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D106BC-A32E-4D03-B7D1-1F01F66B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36371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62952" y="971550"/>
            <a:ext cx="10284977" cy="52054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3200" dirty="0"/>
              <a:t>Per il cristiano, la fede è una grande risorsa, che va "tradotta «in mentalità, atteggiamenti, scelte, esprimendosi in quella </a:t>
            </a:r>
            <a:r>
              <a:rPr lang="it-IT" sz="3200" b="1" dirty="0"/>
              <a:t>preghiera del poeta </a:t>
            </a:r>
            <a:r>
              <a:rPr lang="it-IT" sz="3200" b="1" dirty="0" err="1"/>
              <a:t>Rilke</a:t>
            </a:r>
            <a:r>
              <a:rPr lang="it-IT" sz="3200" dirty="0"/>
              <a:t> «</a:t>
            </a:r>
            <a:r>
              <a:rPr lang="it-IT" sz="3200" i="1" dirty="0"/>
              <a:t>Signore, dà a ciascuno la sua morte, la morte che da quella vita viene</a:t>
            </a:r>
            <a:r>
              <a:rPr lang="it-IT" sz="3200" dirty="0"/>
              <a:t>». </a:t>
            </a:r>
          </a:p>
          <a:p>
            <a:pPr marL="0" indent="0" algn="just">
              <a:buNone/>
            </a:pPr>
            <a:r>
              <a:rPr lang="it-IT" sz="3200" dirty="0"/>
              <a:t>Si intravvede la prospettiva di una </a:t>
            </a:r>
            <a:r>
              <a:rPr lang="it-IT" sz="3200" b="1" dirty="0"/>
              <a:t>riconciliazione con la morte</a:t>
            </a:r>
            <a:r>
              <a:rPr lang="it-IT" sz="3200" dirty="0"/>
              <a:t>, che San Francesco arriva a chiamare "</a:t>
            </a:r>
            <a:r>
              <a:rPr lang="it-IT" sz="3200" b="1" dirty="0"/>
              <a:t>sorella</a:t>
            </a:r>
            <a:r>
              <a:rPr lang="it-IT" sz="3200" dirty="0"/>
              <a:t>", e che può essere tale per ogni persona, anche per chi non crede, ma accetta la </a:t>
            </a:r>
            <a:r>
              <a:rPr lang="it-IT" sz="3200" b="1" dirty="0"/>
              <a:t>"scommessa" del senso e del compimento, verso un oltre, nel Mistero.   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E94D653-0D5E-4B87-A2F6-1B92E525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2230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/>
          <p:cNvSpPr>
            <a:spLocks noGrp="1"/>
          </p:cNvSpPr>
          <p:nvPr>
            <p:ph type="title"/>
          </p:nvPr>
        </p:nvSpPr>
        <p:spPr>
          <a:xfrm>
            <a:off x="1524001" y="41275"/>
            <a:ext cx="8885239" cy="1155700"/>
          </a:xfrm>
        </p:spPr>
        <p:txBody>
          <a:bodyPr/>
          <a:lstStyle/>
          <a:p>
            <a:r>
              <a:rPr lang="it-IT" altLang="it-IT"/>
              <a:t>Bibliografia</a:t>
            </a:r>
          </a:p>
        </p:txBody>
      </p:sp>
      <p:sp>
        <p:nvSpPr>
          <p:cNvPr id="54275" name="Segnaposto contenuto 2"/>
          <p:cNvSpPr>
            <a:spLocks noGrp="1"/>
          </p:cNvSpPr>
          <p:nvPr>
            <p:ph idx="1"/>
          </p:nvPr>
        </p:nvSpPr>
        <p:spPr>
          <a:xfrm>
            <a:off x="1631950" y="1196977"/>
            <a:ext cx="8896351" cy="4608513"/>
          </a:xfrm>
        </p:spPr>
        <p:txBody>
          <a:bodyPr/>
          <a:lstStyle/>
          <a:p>
            <a:r>
              <a:rPr lang="it-IT" altLang="it-IT" u="sng"/>
              <a:t>Documenti Magistero Chiesa Cattolica</a:t>
            </a:r>
            <a:r>
              <a:rPr lang="it-IT" altLang="it-IT"/>
              <a:t>:</a:t>
            </a:r>
          </a:p>
          <a:p>
            <a:pPr lvl="1"/>
            <a:r>
              <a:rPr lang="it-IT" altLang="it-IT" sz="2000"/>
              <a:t>Enciclica </a:t>
            </a:r>
            <a:r>
              <a:rPr lang="it-IT" altLang="it-IT" sz="2000" i="1"/>
              <a:t>Evangelium Vitae (</a:t>
            </a:r>
            <a:r>
              <a:rPr lang="it-IT" altLang="it-IT" sz="2000"/>
              <a:t>1995)</a:t>
            </a:r>
          </a:p>
          <a:p>
            <a:pPr lvl="1"/>
            <a:r>
              <a:rPr lang="it-IT" altLang="it-IT" sz="2000"/>
              <a:t>Congregazione per la Dottrina della Fede, </a:t>
            </a:r>
            <a:r>
              <a:rPr lang="it-IT" altLang="it-IT" sz="2000" i="1"/>
              <a:t>Iura et bona </a:t>
            </a:r>
            <a:r>
              <a:rPr lang="it-IT" altLang="it-IT" sz="2000"/>
              <a:t>(1980)</a:t>
            </a:r>
          </a:p>
          <a:p>
            <a:pPr lvl="1"/>
            <a:r>
              <a:rPr lang="it-IT" altLang="it-IT" sz="2000"/>
              <a:t>Congregazione per la Dottrina della Fede, </a:t>
            </a:r>
            <a:r>
              <a:rPr lang="it-IT" altLang="it-IT" sz="2000" i="1"/>
              <a:t>Lettera «Samaritanus Bonus»</a:t>
            </a:r>
            <a:r>
              <a:rPr lang="it-IT" altLang="it-IT" sz="2000"/>
              <a:t>, 14/7/2020</a:t>
            </a:r>
          </a:p>
          <a:p>
            <a:pPr lvl="1"/>
            <a:r>
              <a:rPr lang="it-IT" altLang="it-IT" sz="2000"/>
              <a:t>Dicastero per la Dottrina della Fede, Dichiarazione </a:t>
            </a:r>
            <a:r>
              <a:rPr lang="it-IT" altLang="it-IT" sz="2000" i="1"/>
              <a:t>Dignitas infinita, (2024) </a:t>
            </a:r>
          </a:p>
          <a:p>
            <a:pPr lvl="1"/>
            <a:r>
              <a:rPr lang="it-IT" altLang="it-IT" sz="2000"/>
              <a:t>Papa Francesco, </a:t>
            </a:r>
            <a:r>
              <a:rPr lang="it-IT" altLang="it-IT" sz="2000" i="1"/>
              <a:t>Messaggio del Santo Padre al Presidente della Pontificia Accademia per la Vita per: l’incontro della World Medical Association</a:t>
            </a:r>
            <a:r>
              <a:rPr lang="it-IT" altLang="it-IT" sz="2000"/>
              <a:t>, 16/11/2017</a:t>
            </a:r>
          </a:p>
          <a:p>
            <a:pPr lvl="1"/>
            <a:r>
              <a:rPr lang="it-IT" altLang="it-IT" sz="2000"/>
              <a:t>CEI, Ufficio Nazionale Pastorale della Salute, </a:t>
            </a:r>
            <a:r>
              <a:rPr lang="it-IT" altLang="it-IT" sz="2000" i="1"/>
              <a:t>Una presenza per una speranza affidabile. L’identità dell’Hospice Cattolico</a:t>
            </a:r>
            <a:r>
              <a:rPr lang="it-IT" altLang="it-IT" sz="2000"/>
              <a:t>, Nuova Editoriale Romani, Savona 2020</a:t>
            </a:r>
          </a:p>
          <a:p>
            <a:pPr lvl="1"/>
            <a:endParaRPr lang="it-IT" altLang="it-IT" sz="200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04F9109-7A01-43CE-A2B0-CDA0AFFB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876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olo 1"/>
          <p:cNvSpPr>
            <a:spLocks noGrp="1"/>
          </p:cNvSpPr>
          <p:nvPr>
            <p:ph type="title"/>
          </p:nvPr>
        </p:nvSpPr>
        <p:spPr>
          <a:xfrm>
            <a:off x="1524001" y="41275"/>
            <a:ext cx="8885239" cy="1155700"/>
          </a:xfrm>
        </p:spPr>
        <p:txBody>
          <a:bodyPr/>
          <a:lstStyle/>
          <a:p>
            <a:r>
              <a:rPr lang="it-IT" altLang="it-IT"/>
              <a:t>Bibliografia</a:t>
            </a:r>
          </a:p>
        </p:txBody>
      </p:sp>
      <p:sp>
        <p:nvSpPr>
          <p:cNvPr id="56323" name="Segnaposto contenuto 2"/>
          <p:cNvSpPr>
            <a:spLocks noGrp="1"/>
          </p:cNvSpPr>
          <p:nvPr>
            <p:ph idx="1"/>
          </p:nvPr>
        </p:nvSpPr>
        <p:spPr>
          <a:xfrm>
            <a:off x="1631950" y="1628777"/>
            <a:ext cx="8896351" cy="4176713"/>
          </a:xfrm>
        </p:spPr>
        <p:txBody>
          <a:bodyPr/>
          <a:lstStyle/>
          <a:p>
            <a:pPr>
              <a:defRPr/>
            </a:pPr>
            <a:r>
              <a:rPr lang="it-IT" altLang="it-IT" u="sng" dirty="0"/>
              <a:t>Documenti Magistero Chiesa Cattolica</a:t>
            </a:r>
            <a:r>
              <a:rPr lang="it-IT" altLang="it-IT" dirty="0"/>
              <a:t>:</a:t>
            </a:r>
          </a:p>
          <a:p>
            <a:pPr marL="0" indent="0">
              <a:buNone/>
              <a:defRPr/>
            </a:pPr>
            <a:endParaRPr lang="it-IT" altLang="it-IT" dirty="0"/>
          </a:p>
          <a:p>
            <a:pPr lvl="1">
              <a:defRPr/>
            </a:pPr>
            <a:r>
              <a:rPr lang="it-IT" altLang="it-IT" dirty="0"/>
              <a:t>CEI, Ufficio Nazionale Pastorale della Salute, </a:t>
            </a:r>
            <a:r>
              <a:rPr lang="it-IT" altLang="it-IT" i="1" dirty="0"/>
              <a:t>Alla sera della vita</a:t>
            </a:r>
            <a:r>
              <a:rPr lang="it-IT" altLang="it-IT" dirty="0"/>
              <a:t>, Nuova Editoriale Romani, Savona 2020</a:t>
            </a:r>
          </a:p>
          <a:p>
            <a:pPr lvl="1">
              <a:defRPr/>
            </a:pPr>
            <a:r>
              <a:rPr lang="it-IT" altLang="it-IT" dirty="0"/>
              <a:t>Pontificio Consiglio per gli Operatori Sanitari, </a:t>
            </a:r>
            <a:r>
              <a:rPr lang="it-IT" altLang="it-IT" i="1" dirty="0"/>
              <a:t>Nuova Carta degli Operator Sanitari</a:t>
            </a:r>
            <a:r>
              <a:rPr lang="it-IT" altLang="it-IT" dirty="0"/>
              <a:t>, Libreria Editrice Vaticana, Città del Vaticano 2016</a:t>
            </a:r>
          </a:p>
          <a:p>
            <a:pPr lvl="1">
              <a:defRPr/>
            </a:pPr>
            <a:r>
              <a:rPr lang="it-IT" altLang="it-IT" dirty="0"/>
              <a:t>Pontificio Consiglio «</a:t>
            </a:r>
            <a:r>
              <a:rPr lang="it-IT" altLang="it-IT" dirty="0" err="1"/>
              <a:t>Cor</a:t>
            </a:r>
            <a:r>
              <a:rPr lang="it-IT" altLang="it-IT" dirty="0"/>
              <a:t> Unum», </a:t>
            </a:r>
            <a:r>
              <a:rPr lang="it-IT" altLang="it-IT" i="1" dirty="0"/>
              <a:t>Questioni etiche relative ai malati gravi e morenti</a:t>
            </a:r>
            <a:r>
              <a:rPr lang="it-IT" altLang="it-IT" dirty="0"/>
              <a:t>, 27/6/1981</a:t>
            </a:r>
          </a:p>
          <a:p>
            <a:pPr lvl="1">
              <a:defRPr/>
            </a:pPr>
            <a:endParaRPr lang="it-IT" altLang="it-IT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CAF65CF-04C2-4859-B949-0DA9E569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95778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olo 1"/>
          <p:cNvSpPr>
            <a:spLocks noGrp="1"/>
          </p:cNvSpPr>
          <p:nvPr>
            <p:ph type="title"/>
          </p:nvPr>
        </p:nvSpPr>
        <p:spPr>
          <a:xfrm>
            <a:off x="1877960" y="1"/>
            <a:ext cx="10314039" cy="1419224"/>
          </a:xfrm>
          <a:solidFill>
            <a:schemeClr val="bg1"/>
          </a:solidFill>
        </p:spPr>
        <p:txBody>
          <a:bodyPr/>
          <a:lstStyle/>
          <a:p>
            <a:r>
              <a:rPr lang="it-IT" altLang="it-IT" u="sng" dirty="0"/>
              <a:t>Altri testi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78194" y="1419225"/>
            <a:ext cx="9832258" cy="5438775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it-IT" sz="2800" dirty="0"/>
              <a:t>Pontificia Accademia per la Vita:</a:t>
            </a:r>
          </a:p>
          <a:p>
            <a:pPr lvl="1">
              <a:defRPr/>
            </a:pPr>
            <a:r>
              <a:rPr lang="it-IT" sz="2400" i="1" dirty="0"/>
              <a:t>I. CARRASCO, R. PEGORARO (a cura di), </a:t>
            </a:r>
            <a:r>
              <a:rPr lang="it-IT" sz="2400" i="1" dirty="0" err="1"/>
              <a:t>Assisting</a:t>
            </a:r>
            <a:r>
              <a:rPr lang="it-IT" sz="2400" i="1" dirty="0"/>
              <a:t> the </a:t>
            </a:r>
            <a:r>
              <a:rPr lang="it-IT" sz="2400" i="1" dirty="0" err="1"/>
              <a:t>elderly</a:t>
            </a:r>
            <a:r>
              <a:rPr lang="it-IT" sz="2400" i="1" dirty="0"/>
              <a:t> and palliative care</a:t>
            </a:r>
            <a:r>
              <a:rPr lang="it-IT" sz="2400" dirty="0"/>
              <a:t>, Roma, 2015.</a:t>
            </a:r>
          </a:p>
          <a:p>
            <a:pPr lvl="1">
              <a:defRPr/>
            </a:pPr>
            <a:r>
              <a:rPr lang="it-IT" sz="2400" dirty="0"/>
              <a:t>Gruppo Progetto PAL-LIFE, </a:t>
            </a:r>
            <a:r>
              <a:rPr lang="it-IT" sz="2400" i="1" dirty="0"/>
              <a:t>Libro bianco per la promozione delle cure palliative nel mondo</a:t>
            </a:r>
            <a:r>
              <a:rPr lang="it-IT" sz="2400" dirty="0"/>
              <a:t>, Libreria Editrice Vaticana, Città del Vaticano, 2019.</a:t>
            </a:r>
          </a:p>
          <a:p>
            <a:pPr>
              <a:defRPr/>
            </a:pPr>
            <a:r>
              <a:rPr lang="it-IT" sz="2400" dirty="0"/>
              <a:t>P. </a:t>
            </a:r>
            <a:r>
              <a:rPr lang="it-IT" sz="2400" cap="all" dirty="0" err="1"/>
              <a:t>Benciolini</a:t>
            </a:r>
            <a:r>
              <a:rPr lang="it-IT" sz="2400" dirty="0"/>
              <a:t>, C. </a:t>
            </a:r>
            <a:r>
              <a:rPr lang="it-IT" sz="2400" cap="all" dirty="0" err="1"/>
              <a:t>Viafora</a:t>
            </a:r>
            <a:r>
              <a:rPr lang="it-IT" sz="2400" dirty="0"/>
              <a:t> </a:t>
            </a:r>
            <a:r>
              <a:rPr lang="it-IT" sz="2800" dirty="0"/>
              <a:t>(a cura di), </a:t>
            </a:r>
            <a:r>
              <a:rPr lang="it-IT" sz="2800" i="1" dirty="0"/>
              <a:t>Etica e cure palliative</a:t>
            </a:r>
            <a:r>
              <a:rPr lang="it-IT" sz="2800" dirty="0"/>
              <a:t>, CIC, Roma, 1998.</a:t>
            </a:r>
          </a:p>
          <a:p>
            <a:pPr>
              <a:defRPr/>
            </a:pPr>
            <a:r>
              <a:rPr lang="it-IT" sz="2400" dirty="0"/>
              <a:t>F. CAMPIONE</a:t>
            </a:r>
            <a:r>
              <a:rPr lang="it-IT" sz="2800" dirty="0"/>
              <a:t>, </a:t>
            </a:r>
            <a:r>
              <a:rPr lang="it-IT" sz="2800" i="1" dirty="0"/>
              <a:t>La spiritualità umana nella morte e nel lutto</a:t>
            </a:r>
            <a:r>
              <a:rPr lang="it-IT" sz="2800" dirty="0"/>
              <a:t>, Ed. Messaggero, Padova 2019.</a:t>
            </a:r>
          </a:p>
          <a:p>
            <a:pPr>
              <a:defRPr/>
            </a:pPr>
            <a:r>
              <a:rPr lang="it-IT" sz="2400" dirty="0"/>
              <a:t>B. FORTE</a:t>
            </a:r>
            <a:r>
              <a:rPr lang="it-IT" sz="2800" dirty="0"/>
              <a:t>, </a:t>
            </a:r>
            <a:r>
              <a:rPr lang="it-IT" sz="2800" i="1" dirty="0"/>
              <a:t>Medicina, etica e spiritualità</a:t>
            </a:r>
            <a:r>
              <a:rPr lang="it-IT" sz="2800" dirty="0"/>
              <a:t>, Ed. San Paolo, Cinisello B. 2017</a:t>
            </a:r>
          </a:p>
          <a:p>
            <a:pPr>
              <a:defRPr/>
            </a:pPr>
            <a:endParaRPr lang="it-IT" sz="28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5C46ED2-523B-43FD-BF4F-B2F0EAB6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849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532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E. KUBLER-ROSS, </a:t>
            </a:r>
            <a:r>
              <a:rPr lang="it-IT" altLang="it-IT" sz="2400" i="1" dirty="0"/>
              <a:t>La morte e il morire</a:t>
            </a:r>
            <a:r>
              <a:rPr lang="it-IT" altLang="it-IT" sz="2400" dirty="0"/>
              <a:t>, Cittadella, Assisi 1969,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A. MANTOVANO, </a:t>
            </a:r>
            <a:r>
              <a:rPr lang="it-IT" altLang="it-IT" sz="2400" i="1" dirty="0"/>
              <a:t>Eutanasia. Le ragioni del no</a:t>
            </a:r>
            <a:r>
              <a:rPr lang="it-IT" altLang="it-IT" sz="2400" dirty="0"/>
              <a:t>. </a:t>
            </a:r>
            <a:r>
              <a:rPr lang="it-IT" altLang="it-IT" sz="2400" dirty="0" err="1"/>
              <a:t>Cantagalli</a:t>
            </a:r>
            <a:r>
              <a:rPr lang="it-IT" altLang="it-IT" sz="2400" dirty="0"/>
              <a:t>, Siena 2021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B. MAZZOCCHI-A. BAZZANI, </a:t>
            </a:r>
            <a:r>
              <a:rPr lang="it-IT" altLang="it-IT" sz="2400" i="1" dirty="0"/>
              <a:t>Cure palliative e </a:t>
            </a:r>
            <a:r>
              <a:rPr lang="it-IT" altLang="it-IT" sz="2400" i="1" dirty="0" err="1"/>
              <a:t>riceca</a:t>
            </a:r>
            <a:r>
              <a:rPr lang="it-IT" altLang="it-IT" sz="2400" i="1" dirty="0"/>
              <a:t> spi</a:t>
            </a:r>
            <a:r>
              <a:rPr lang="it-IT" altLang="it-IT" sz="2400" dirty="0"/>
              <a:t>rituale, Ed. Messaggero, Padova 2018.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A. PANGRAZZI, </a:t>
            </a:r>
            <a:r>
              <a:rPr lang="it-IT" altLang="it-IT" sz="2400" i="1" dirty="0"/>
              <a:t>Geografia spirituale</a:t>
            </a:r>
            <a:r>
              <a:rPr lang="it-IT" altLang="it-IT" sz="2400" dirty="0"/>
              <a:t>, Ed. Messaggero, Padova 2019.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R. PEGORARO, </a:t>
            </a:r>
            <a:r>
              <a:rPr lang="it-IT" altLang="it-IT" sz="2400" i="1" dirty="0"/>
              <a:t>Malato terminale. Valori dell’accompagnamento</a:t>
            </a:r>
            <a:r>
              <a:rPr lang="it-IT" altLang="it-IT" sz="2400" dirty="0"/>
              <a:t>, in G. RUSSO (a cura di), Nuova Enciclopedia di Bioetica e sessuologia, </a:t>
            </a:r>
            <a:r>
              <a:rPr lang="it-IT" altLang="it-IT" sz="2400" dirty="0" err="1"/>
              <a:t>Elledici</a:t>
            </a:r>
            <a:r>
              <a:rPr lang="it-IT" altLang="it-IT" sz="2400" dirty="0"/>
              <a:t>, Torino 2018, pp. 1359-1364.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altLang="it-IT" sz="2400" dirty="0"/>
              <a:t>R. PEGORARO, </a:t>
            </a:r>
            <a:r>
              <a:rPr lang="it-IT" altLang="it-IT" sz="2400" i="1" dirty="0"/>
              <a:t>Nuovi riti della compassione religiosa? </a:t>
            </a:r>
            <a:r>
              <a:rPr lang="it-IT" altLang="it-IT" sz="2400" dirty="0"/>
              <a:t>In M. BONETTI, M. ROSSI, C. VIAFORA (a cura di), Silenzi e parole negli ultimi giorni di vita, Franco Angeli, Milano 2003, pp. 36-42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C33C87A-F98C-4BD7-93D9-30218E496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7752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contenut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R. PEGORARO, </a:t>
            </a:r>
            <a:r>
              <a:rPr lang="it-IT" altLang="it-IT" sz="2200" i="1" dirty="0"/>
              <a:t>Aspetti valoriali e ricerca di senso nel percorso di fine vita</a:t>
            </a:r>
            <a:r>
              <a:rPr lang="it-IT" altLang="it-IT" sz="2200" dirty="0"/>
              <a:t>, in N. GIACOPINI e G. POLES, Conoscere, comprendere e curare, Libreriauniversitaria.it Edizioni, Padova 2019, pp. 169-175.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L. SCARAFFIA, CANCELLI F., </a:t>
            </a:r>
            <a:r>
              <a:rPr lang="it-IT" altLang="it-IT" sz="2200" i="1" dirty="0"/>
              <a:t>Nella morte a occhi aperti, </a:t>
            </a:r>
            <a:r>
              <a:rPr lang="it-IT" altLang="it-IT" sz="2200" i="1" dirty="0" err="1"/>
              <a:t>Scholè</a:t>
            </a:r>
            <a:r>
              <a:rPr lang="it-IT" altLang="it-IT" sz="2200" i="1" dirty="0"/>
              <a:t> (</a:t>
            </a:r>
            <a:r>
              <a:rPr lang="it-IT" altLang="it-IT" sz="2200" i="1" dirty="0" err="1"/>
              <a:t>Morcelliana</a:t>
            </a:r>
            <a:r>
              <a:rPr lang="it-IT" altLang="it-IT" sz="2200" i="1" dirty="0"/>
              <a:t>), Brescia 2021.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E. SGRECCIA-J. LAFFITTE (a cura di), </a:t>
            </a:r>
            <a:r>
              <a:rPr lang="it-IT" altLang="it-IT" sz="2200" i="1" dirty="0"/>
              <a:t>Accanto al malato inguaribile e al morente</a:t>
            </a:r>
            <a:r>
              <a:rPr lang="it-IT" altLang="it-IT" sz="2200" dirty="0"/>
              <a:t>, Libreria Editrice Vaticana, Città del Vaticano 2009.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S. SPINSANTI, </a:t>
            </a:r>
            <a:r>
              <a:rPr lang="it-IT" altLang="it-IT" sz="2200" i="1" dirty="0"/>
              <a:t>Morire in braccio alle Grazie</a:t>
            </a:r>
            <a:r>
              <a:rPr lang="it-IT" altLang="it-IT" sz="2200" dirty="0"/>
              <a:t>, Il Pensiero Scientifico Editore, Roma 2017.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S. SPINSANTI, </a:t>
            </a:r>
            <a:r>
              <a:rPr lang="it-IT" altLang="it-IT" sz="2200" i="1" dirty="0"/>
              <a:t>La cura in modalità palliativa</a:t>
            </a:r>
            <a:r>
              <a:rPr lang="it-IT" altLang="it-IT" sz="2200" dirty="0"/>
              <a:t>, Editrice </a:t>
            </a:r>
            <a:r>
              <a:rPr lang="it-IT" altLang="it-IT" sz="2200" dirty="0" err="1"/>
              <a:t>Dapero</a:t>
            </a:r>
            <a:r>
              <a:rPr lang="it-IT" altLang="it-IT" sz="2200" dirty="0"/>
              <a:t>, 2022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it-IT" altLang="it-IT" sz="2200" dirty="0"/>
              <a:t>P. VERSPIEREN, </a:t>
            </a:r>
            <a:r>
              <a:rPr lang="it-IT" altLang="it-IT" sz="2200" i="1" dirty="0"/>
              <a:t>Eutanasia? Dall’accanimento terapeutico all’accompagnamento dei morenti</a:t>
            </a:r>
            <a:r>
              <a:rPr lang="it-IT" altLang="it-IT" sz="2200" dirty="0"/>
              <a:t>, Ed. Paoline, Milano 1985.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B56313E-A24F-41AF-95D3-C98F40B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18477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9151" y="0"/>
            <a:ext cx="5184775" cy="6813550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34E1C5A-452B-4055-807C-3BD8483F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89767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1"/>
          <a:stretch>
            <a:fillRect/>
          </a:stretch>
        </p:blipFill>
        <p:spPr>
          <a:xfrm>
            <a:off x="1905000" y="908050"/>
            <a:ext cx="8382000" cy="5113338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26D8C58-EDFF-4988-835C-0F6B93DA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63863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3" r="7503"/>
          <a:stretch>
            <a:fillRect/>
          </a:stretch>
        </p:blipFill>
        <p:spPr>
          <a:xfrm>
            <a:off x="3846514" y="115888"/>
            <a:ext cx="4498975" cy="6551612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ADF5431-3118-4C28-8F78-25134619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5466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62468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196976"/>
            <a:ext cx="7772400" cy="4899025"/>
          </a:xfrm>
          <a:solidFill>
            <a:schemeClr val="bg1"/>
          </a:solidFill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endParaRPr lang="it-IT" altLang="it-IT" sz="4000" b="1" dirty="0"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it-IT" altLang="it-IT" sz="4000" b="1" dirty="0"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it-IT" altLang="it-IT" sz="4000" b="1" dirty="0">
                <a:cs typeface="Times New Roman" panose="02020603050405020304" pitchFamily="18" charset="0"/>
              </a:rPr>
              <a:t>GRAZIE PER LA VOSTRA ATTENZIONE!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01FE397-B2A6-4133-9D94-9A400C92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E058-E6F7-4AFB-878C-F8CCDFD1B563}" type="slidenum">
              <a:rPr lang="it-IT" smtClean="0"/>
              <a:t>57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99421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4933</Words>
  <Application>Microsoft Office PowerPoint</Application>
  <PresentationFormat>Widescreen</PresentationFormat>
  <Paragraphs>329</Paragraphs>
  <Slides>57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57</vt:i4>
      </vt:variant>
    </vt:vector>
  </HeadingPairs>
  <TitlesOfParts>
    <vt:vector size="63" baseType="lpstr">
      <vt:lpstr>Arial</vt:lpstr>
      <vt:lpstr>Calibri</vt:lpstr>
      <vt:lpstr>Calibri Light</vt:lpstr>
      <vt:lpstr>Times New Roman</vt:lpstr>
      <vt:lpstr>Tema di Office</vt:lpstr>
      <vt:lpstr>1_Tema di Office</vt:lpstr>
      <vt:lpstr>«Abitare le decisioni difficili  nel fine-vita»</vt:lpstr>
      <vt:lpstr>Esigenza di una nuova «ars moriendi»</vt:lpstr>
      <vt:lpstr>Nuova «Ars moriendi»</vt:lpstr>
      <vt:lpstr>Impegno e Corresponsabilità di tutti STRATEGIE ALTERNATIVE NELLA GESTIONE DELLA FASE TERMINALE </vt:lpstr>
      <vt:lpstr> </vt:lpstr>
      <vt:lpstr>Valore della vita e suo rispetto fino alla fine</vt:lpstr>
      <vt:lpstr>Alcune questioni etiche riguardanti il «fine vita»</vt:lpstr>
      <vt:lpstr>ACCANIMENTO TERAPEUTICO 1. Alcune definizioni </vt:lpstr>
      <vt:lpstr>1. Alcune definizioni </vt:lpstr>
      <vt:lpstr>1. Alcune definizioni </vt:lpstr>
      <vt:lpstr>1. Alcune definizioni </vt:lpstr>
      <vt:lpstr>Papa Francesco (2017)</vt:lpstr>
      <vt:lpstr>Alcune indicazioni etiche </vt:lpstr>
      <vt:lpstr>Alcune indicazioni etiche </vt:lpstr>
      <vt:lpstr>Alcune indicazioni etiche </vt:lpstr>
      <vt:lpstr>Alcune indicazioni etiche </vt:lpstr>
      <vt:lpstr>Alcune indicazioni etiche </vt:lpstr>
      <vt:lpstr>Alcune indicazioni etiche </vt:lpstr>
      <vt:lpstr>Alcune indicazioni etiche </vt:lpstr>
      <vt:lpstr>2. Eutanasia</vt:lpstr>
      <vt:lpstr>2. Eutanasia</vt:lpstr>
      <vt:lpstr>2. Eutanasia</vt:lpstr>
      <vt:lpstr>3. Suicidio assistito</vt:lpstr>
      <vt:lpstr>3. Suicidio assistito</vt:lpstr>
      <vt:lpstr>Riflessioni etiche</vt:lpstr>
      <vt:lpstr>Etica e Diritto</vt:lpstr>
      <vt:lpstr>4. Desistenza terapeutica</vt:lpstr>
      <vt:lpstr>4. Desistenza terapeutica</vt:lpstr>
      <vt:lpstr> 5. SEDAZIONE PALLIATIVA </vt:lpstr>
      <vt:lpstr>COMITATO NAZIONALE PER LA BIOETICA</vt:lpstr>
      <vt:lpstr>COMITATO NAZIONALE PER LA BIOETICA</vt:lpstr>
      <vt:lpstr>Legge 22 dicembre 2017, n. 219</vt:lpstr>
      <vt:lpstr>Presentazione standard di PowerPoint</vt:lpstr>
      <vt:lpstr>Presentazione standard di PowerPoint</vt:lpstr>
      <vt:lpstr>6. Alimentazione e idratazione artificiali</vt:lpstr>
      <vt:lpstr>7. Disposizioni Anticipate di Trattamento Legge 22 dicembre 2017, n. 219  Norme in materia di consenso informato e di disposizioni anticipate di trattamento  </vt:lpstr>
      <vt:lpstr>Art. 4. (Disposizioni anticipate di trattamento) </vt:lpstr>
      <vt:lpstr>Art. 4. (Disposizioni anticipate di trattamento) </vt:lpstr>
      <vt:lpstr>Art. 4. (Disposizioni anticipate di trattamento) </vt:lpstr>
      <vt:lpstr>Art. 4. (Disposizioni anticipate di trattamento) </vt:lpstr>
      <vt:lpstr>Art. 5. (Pianificazione condivisa delle cure) </vt:lpstr>
      <vt:lpstr>8. Cure palliative e accompagnamento del malato morente</vt:lpstr>
      <vt:lpstr>Cure Palliative</vt:lpstr>
      <vt:lpstr>Cure Palliative</vt:lpstr>
      <vt:lpstr>CURE PALLIATIVE</vt:lpstr>
      <vt:lpstr>Cure palliative e accompagnamento del malato morente Istanze etiche </vt:lpstr>
      <vt:lpstr>CONCLUSIONI</vt:lpstr>
      <vt:lpstr>Presentazione standard di PowerPoint</vt:lpstr>
      <vt:lpstr>Bibliografia</vt:lpstr>
      <vt:lpstr>Bibliografia</vt:lpstr>
      <vt:lpstr>Altri testi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«Il desiderio di una buona morte, fra normativa e morale»</dc:title>
  <dc:creator>antonietta</dc:creator>
  <cp:lastModifiedBy>Enrica</cp:lastModifiedBy>
  <cp:revision>14</cp:revision>
  <cp:lastPrinted>2026-10-15T08:16:19Z</cp:lastPrinted>
  <dcterms:created xsi:type="dcterms:W3CDTF">2026-10-14T08:39:21Z</dcterms:created>
  <dcterms:modified xsi:type="dcterms:W3CDTF">2026-10-21T09:45:26Z</dcterms:modified>
</cp:coreProperties>
</file>